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56" r:id="rId2"/>
    <p:sldId id="257" r:id="rId3"/>
    <p:sldId id="263" r:id="rId4"/>
    <p:sldId id="259" r:id="rId5"/>
    <p:sldId id="258" r:id="rId6"/>
    <p:sldId id="260" r:id="rId7"/>
    <p:sldId id="261" r:id="rId8"/>
    <p:sldId id="262" r:id="rId9"/>
    <p:sldId id="268" r:id="rId10"/>
    <p:sldId id="270" r:id="rId11"/>
    <p:sldId id="264" r:id="rId12"/>
    <p:sldId id="266" r:id="rId13"/>
    <p:sldId id="265"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yse Berrigan" initials="AB" lastIdx="1" clrIdx="0">
    <p:extLst>
      <p:ext uri="{19B8F6BF-5375-455C-9EA6-DF929625EA0E}">
        <p15:presenceInfo xmlns:p15="http://schemas.microsoft.com/office/powerpoint/2012/main" userId="S-1-5-21-1686955226-6980545-3633959933-176246" providerId="AD"/>
      </p:ext>
    </p:extLst>
  </p:cmAuthor>
  <p:cmAuthor id="2" name="Gabrielle Dunlevy" initials="GD" lastIdx="6" clrIdx="1">
    <p:extLst>
      <p:ext uri="{19B8F6BF-5375-455C-9EA6-DF929625EA0E}">
        <p15:presenceInfo xmlns:p15="http://schemas.microsoft.com/office/powerpoint/2012/main" userId="S-1-5-21-1686955226-6980545-3633959933-2205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AEAE"/>
    <a:srgbClr val="3C1053"/>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04" autoAdjust="0"/>
    <p:restoredTop sz="71357" autoAdjust="0"/>
  </p:normalViewPr>
  <p:slideViewPr>
    <p:cSldViewPr snapToGrid="0">
      <p:cViewPr varScale="1">
        <p:scale>
          <a:sx n="61" d="100"/>
          <a:sy n="61" d="100"/>
        </p:scale>
        <p:origin x="172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Sheet1!$A$5</c:f>
              <c:strCache>
                <c:ptCount val="1"/>
                <c:pt idx="0">
                  <c:v>Small business owners</c:v>
                </c:pt>
              </c:strCache>
            </c:strRef>
          </c:tx>
          <c:spPr>
            <a:solidFill>
              <a:srgbClr val="3C1053"/>
            </a:solidFill>
            <a:ln>
              <a:noFill/>
            </a:ln>
            <a:effectLst/>
          </c:spPr>
          <c:invertIfNegative val="0"/>
          <c:cat>
            <c:strRef>
              <c:f>Sheet1!$B$4:$C$4</c:f>
              <c:strCache>
                <c:ptCount val="2"/>
                <c:pt idx="0">
                  <c:v>Depression</c:v>
                </c:pt>
                <c:pt idx="1">
                  <c:v>Anxiety</c:v>
                </c:pt>
              </c:strCache>
            </c:strRef>
          </c:cat>
          <c:val>
            <c:numRef>
              <c:f>Sheet1!$B$5:$C$5</c:f>
              <c:numCache>
                <c:formatCode>General</c:formatCode>
                <c:ptCount val="2"/>
                <c:pt idx="0">
                  <c:v>55</c:v>
                </c:pt>
                <c:pt idx="1">
                  <c:v>51</c:v>
                </c:pt>
              </c:numCache>
            </c:numRef>
          </c:val>
          <c:extLst>
            <c:ext xmlns:c16="http://schemas.microsoft.com/office/drawing/2014/chart" uri="{C3380CC4-5D6E-409C-BE32-E72D297353CC}">
              <c16:uniqueId val="{00000000-DA4D-4C10-BD5C-2DB8372E1353}"/>
            </c:ext>
          </c:extLst>
        </c:ser>
        <c:ser>
          <c:idx val="1"/>
          <c:order val="1"/>
          <c:tx>
            <c:strRef>
              <c:f>Sheet1!$A$6</c:f>
              <c:strCache>
                <c:ptCount val="1"/>
                <c:pt idx="0">
                  <c:v>General population</c:v>
                </c:pt>
              </c:strCache>
            </c:strRef>
          </c:tx>
          <c:spPr>
            <a:solidFill>
              <a:srgbClr val="22AEAE"/>
            </a:solidFill>
            <a:ln>
              <a:noFill/>
            </a:ln>
            <a:effectLst/>
          </c:spPr>
          <c:invertIfNegative val="0"/>
          <c:cat>
            <c:strRef>
              <c:f>Sheet1!$B$4:$C$4</c:f>
              <c:strCache>
                <c:ptCount val="2"/>
                <c:pt idx="0">
                  <c:v>Depression</c:v>
                </c:pt>
                <c:pt idx="1">
                  <c:v>Anxiety</c:v>
                </c:pt>
              </c:strCache>
            </c:strRef>
          </c:cat>
          <c:val>
            <c:numRef>
              <c:f>Sheet1!$B$6:$C$6</c:f>
              <c:numCache>
                <c:formatCode>General</c:formatCode>
                <c:ptCount val="2"/>
                <c:pt idx="0">
                  <c:v>37</c:v>
                </c:pt>
                <c:pt idx="1">
                  <c:v>27</c:v>
                </c:pt>
              </c:numCache>
            </c:numRef>
          </c:val>
          <c:extLst>
            <c:ext xmlns:c16="http://schemas.microsoft.com/office/drawing/2014/chart" uri="{C3380CC4-5D6E-409C-BE32-E72D297353CC}">
              <c16:uniqueId val="{00000001-DA4D-4C10-BD5C-2DB8372E1353}"/>
            </c:ext>
          </c:extLst>
        </c:ser>
        <c:dLbls>
          <c:showLegendKey val="0"/>
          <c:showVal val="0"/>
          <c:showCatName val="0"/>
          <c:showSerName val="0"/>
          <c:showPercent val="0"/>
          <c:showBubbleSize val="0"/>
        </c:dLbls>
        <c:gapWidth val="200"/>
        <c:overlap val="-27"/>
        <c:axId val="299144160"/>
        <c:axId val="299147296"/>
      </c:barChart>
      <c:catAx>
        <c:axId val="29914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9147296"/>
        <c:crosses val="autoZero"/>
        <c:auto val="1"/>
        <c:lblAlgn val="ctr"/>
        <c:lblOffset val="100"/>
        <c:noMultiLvlLbl val="0"/>
      </c:catAx>
      <c:valAx>
        <c:axId val="299147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9144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32B1F-F3ED-4CB8-A4F1-1C9A15752ECD}" type="datetimeFigureOut">
              <a:rPr lang="en-AU" smtClean="0"/>
              <a:t>16/08/2021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8DCA3-9F79-4A29-A26C-F8ED992A80CA}" type="slidenum">
              <a:rPr lang="en-AU" smtClean="0"/>
              <a:t>‹#›</a:t>
            </a:fld>
            <a:endParaRPr lang="en-AU"/>
          </a:p>
        </p:txBody>
      </p:sp>
    </p:spTree>
    <p:extLst>
      <p:ext uri="{BB962C8B-B14F-4D97-AF65-F5344CB8AC3E}">
        <p14:creationId xmlns:p14="http://schemas.microsoft.com/office/powerpoint/2010/main" val="3655080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Hello</a:t>
            </a:r>
            <a:r>
              <a:rPr lang="en-AU" baseline="0" dirty="0"/>
              <a:t> everyone, and welcome to this presentation on mental health in small business. My name is [insert name] and I will be taking you through this presentation today. </a:t>
            </a:r>
            <a:endParaRPr lang="en-AU" dirty="0"/>
          </a:p>
        </p:txBody>
      </p:sp>
      <p:sp>
        <p:nvSpPr>
          <p:cNvPr id="4" name="Slide Number Placeholder 3"/>
          <p:cNvSpPr>
            <a:spLocks noGrp="1"/>
          </p:cNvSpPr>
          <p:nvPr>
            <p:ph type="sldNum" sz="quarter" idx="10"/>
          </p:nvPr>
        </p:nvSpPr>
        <p:spPr/>
        <p:txBody>
          <a:bodyPr/>
          <a:lstStyle/>
          <a:p>
            <a:fld id="{A4F8DCA3-9F79-4A29-A26C-F8ED992A80CA}" type="slidenum">
              <a:rPr lang="en-AU" smtClean="0"/>
              <a:t>1</a:t>
            </a:fld>
            <a:endParaRPr lang="en-AU"/>
          </a:p>
        </p:txBody>
      </p:sp>
    </p:spTree>
    <p:extLst>
      <p:ext uri="{BB962C8B-B14F-4D97-AF65-F5344CB8AC3E}">
        <p14:creationId xmlns:p14="http://schemas.microsoft.com/office/powerpoint/2010/main" val="29163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will also touch on the Ahead for Business social forum</a:t>
            </a:r>
            <a:r>
              <a:rPr lang="en-AU" baseline="0" dirty="0"/>
              <a:t>. This anonymous peer-to-peer forum allows you to share your challenges, experiences and tips with other small business owners who may be going through something similar. </a:t>
            </a:r>
          </a:p>
          <a:p>
            <a:endParaRPr lang="en-AU" baseline="0" dirty="0"/>
          </a:p>
          <a:p>
            <a:r>
              <a:rPr lang="en-AU" baseline="0" dirty="0"/>
              <a:t>Social support is really important to mental health, so sharing your thoughts with like minded small business owners is a great way to look after your wellbeing. I recommend you take a look after this presentation. </a:t>
            </a:r>
            <a:endParaRPr lang="en-AU" dirty="0"/>
          </a:p>
          <a:p>
            <a:endParaRPr lang="en-AU" baseline="0" dirty="0"/>
          </a:p>
        </p:txBody>
      </p:sp>
      <p:sp>
        <p:nvSpPr>
          <p:cNvPr id="4" name="Slide Number Placeholder 3"/>
          <p:cNvSpPr>
            <a:spLocks noGrp="1"/>
          </p:cNvSpPr>
          <p:nvPr>
            <p:ph type="sldNum" sz="quarter" idx="10"/>
          </p:nvPr>
        </p:nvSpPr>
        <p:spPr/>
        <p:txBody>
          <a:bodyPr/>
          <a:lstStyle/>
          <a:p>
            <a:fld id="{A4F8DCA3-9F79-4A29-A26C-F8ED992A80CA}" type="slidenum">
              <a:rPr lang="en-AU" smtClean="0"/>
              <a:t>10</a:t>
            </a:fld>
            <a:endParaRPr lang="en-AU"/>
          </a:p>
        </p:txBody>
      </p:sp>
    </p:spTree>
    <p:extLst>
      <p:ext uri="{BB962C8B-B14F-4D97-AF65-F5344CB8AC3E}">
        <p14:creationId xmlns:p14="http://schemas.microsoft.com/office/powerpoint/2010/main" val="2591849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Next</a:t>
            </a:r>
            <a:r>
              <a:rPr lang="en-AU" sz="1200" kern="1200" baseline="0" dirty="0">
                <a:solidFill>
                  <a:schemeClr val="tx1"/>
                </a:solidFill>
                <a:effectLst/>
                <a:latin typeface="+mn-lt"/>
                <a:ea typeface="+mn-ea"/>
                <a:cs typeface="+mn-cs"/>
              </a:rPr>
              <a:t> I’m going to overview the three interactive tools you can use as part of the Ahead for Business website. They are all completely free, they just require you to have an account. </a:t>
            </a:r>
          </a:p>
          <a:p>
            <a:pPr marL="0" indent="0">
              <a:buFontTx/>
              <a:buNone/>
            </a:pPr>
            <a:endParaRPr lang="en-AU" sz="1200" kern="1200" dirty="0">
              <a:solidFill>
                <a:schemeClr val="tx1"/>
              </a:solidFill>
              <a:effectLst/>
              <a:latin typeface="+mn-lt"/>
              <a:ea typeface="+mn-ea"/>
              <a:cs typeface="+mn-cs"/>
            </a:endParaRPr>
          </a:p>
          <a:p>
            <a:pPr marL="0" indent="0">
              <a:buFontTx/>
              <a:buNone/>
            </a:pPr>
            <a:r>
              <a:rPr lang="en-AU" sz="1200" kern="1200" dirty="0">
                <a:solidFill>
                  <a:schemeClr val="tx1"/>
                </a:solidFill>
                <a:effectLst/>
                <a:latin typeface="+mn-lt"/>
                <a:ea typeface="+mn-ea"/>
                <a:cs typeface="+mn-cs"/>
              </a:rPr>
              <a:t>The </a:t>
            </a:r>
            <a:r>
              <a:rPr lang="en-AU" sz="1200" b="1" kern="1200" dirty="0">
                <a:solidFill>
                  <a:schemeClr val="tx1"/>
                </a:solidFill>
                <a:effectLst/>
                <a:latin typeface="+mn-lt"/>
                <a:ea typeface="+mn-ea"/>
                <a:cs typeface="+mn-cs"/>
              </a:rPr>
              <a:t>business stressor screen </a:t>
            </a:r>
            <a:r>
              <a:rPr lang="en-AU" sz="1200" kern="1200" dirty="0">
                <a:solidFill>
                  <a:schemeClr val="tx1"/>
                </a:solidFill>
                <a:effectLst/>
                <a:latin typeface="+mn-lt"/>
                <a:ea typeface="+mn-ea"/>
                <a:cs typeface="+mn-cs"/>
              </a:rPr>
              <a:t>is a 2-minute interactive tool that lets you identify how you are managing common business stressors. After completion you will get personalised recommendations and resources based on responses. </a:t>
            </a:r>
          </a:p>
          <a:p>
            <a:pPr marL="0" indent="0">
              <a:buFontTx/>
              <a:buNone/>
            </a:pPr>
            <a:endParaRPr lang="en-AU" sz="1200" kern="1200" dirty="0">
              <a:solidFill>
                <a:schemeClr val="tx1"/>
              </a:solidFill>
              <a:effectLst/>
              <a:latin typeface="+mn-lt"/>
              <a:ea typeface="+mn-ea"/>
              <a:cs typeface="+mn-cs"/>
            </a:endParaRPr>
          </a:p>
          <a:p>
            <a:pPr marL="0" indent="0">
              <a:buFontTx/>
              <a:buNone/>
            </a:pPr>
            <a:r>
              <a:rPr lang="en-AU" sz="1200" kern="1200" dirty="0">
                <a:solidFill>
                  <a:schemeClr val="tx1"/>
                </a:solidFill>
                <a:effectLst/>
                <a:latin typeface="+mn-lt"/>
                <a:ea typeface="+mn-ea"/>
                <a:cs typeface="+mn-cs"/>
              </a:rPr>
              <a:t>As can be seen on the screen, this person indicated that not having enough time to do anything was a stressful issue, and has been recommended resources on work-life balance and peer support.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Once completed, small business owners can check their progress, save results and track improvements over time.</a:t>
            </a:r>
          </a:p>
          <a:p>
            <a:endParaRPr lang="en-AU" dirty="0"/>
          </a:p>
        </p:txBody>
      </p:sp>
      <p:sp>
        <p:nvSpPr>
          <p:cNvPr id="4" name="Slide Number Placeholder 3"/>
          <p:cNvSpPr>
            <a:spLocks noGrp="1"/>
          </p:cNvSpPr>
          <p:nvPr>
            <p:ph type="sldNum" sz="quarter" idx="10"/>
          </p:nvPr>
        </p:nvSpPr>
        <p:spPr/>
        <p:txBody>
          <a:bodyPr/>
          <a:lstStyle/>
          <a:p>
            <a:fld id="{A4F8DCA3-9F79-4A29-A26C-F8ED992A80CA}" type="slidenum">
              <a:rPr lang="en-AU" smtClean="0"/>
              <a:t>11</a:t>
            </a:fld>
            <a:endParaRPr lang="en-AU"/>
          </a:p>
        </p:txBody>
      </p:sp>
    </p:spTree>
    <p:extLst>
      <p:ext uri="{BB962C8B-B14F-4D97-AF65-F5344CB8AC3E}">
        <p14:creationId xmlns:p14="http://schemas.microsoft.com/office/powerpoint/2010/main" val="394035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Another feature is the </a:t>
            </a:r>
            <a:r>
              <a:rPr lang="en-AU" sz="1200" b="1" kern="1200" dirty="0">
                <a:solidFill>
                  <a:schemeClr val="tx1"/>
                </a:solidFill>
                <a:effectLst/>
                <a:latin typeface="+mn-lt"/>
                <a:ea typeface="+mn-ea"/>
                <a:cs typeface="+mn-cs"/>
              </a:rPr>
              <a:t>mental health check-up</a:t>
            </a:r>
            <a:r>
              <a:rPr lang="en-AU" sz="1200" kern="1200" dirty="0">
                <a:solidFill>
                  <a:schemeClr val="tx1"/>
                </a:solidFill>
                <a:effectLst/>
                <a:latin typeface="+mn-lt"/>
                <a:ea typeface="+mn-ea"/>
                <a:cs typeface="+mn-cs"/>
              </a:rPr>
              <a:t>, which is a tool that helps small business owners to understand their current mental health and wellbeing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check-up includes questions around depression, anxiety, stress, alcohol use, and wellbeing.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Once answered, areas for action will be identified and personalised results and recommendations are provided. Results for this can also be tracked over time.</a:t>
            </a:r>
          </a:p>
          <a:p>
            <a:endParaRPr lang="en-AU" dirty="0"/>
          </a:p>
        </p:txBody>
      </p:sp>
      <p:sp>
        <p:nvSpPr>
          <p:cNvPr id="4" name="Slide Number Placeholder 3"/>
          <p:cNvSpPr>
            <a:spLocks noGrp="1"/>
          </p:cNvSpPr>
          <p:nvPr>
            <p:ph type="sldNum" sz="quarter" idx="10"/>
          </p:nvPr>
        </p:nvSpPr>
        <p:spPr/>
        <p:txBody>
          <a:bodyPr/>
          <a:lstStyle/>
          <a:p>
            <a:fld id="{A4F8DCA3-9F79-4A29-A26C-F8ED992A80CA}" type="slidenum">
              <a:rPr lang="en-AU" smtClean="0"/>
              <a:t>12</a:t>
            </a:fld>
            <a:endParaRPr lang="en-AU"/>
          </a:p>
        </p:txBody>
      </p:sp>
    </p:spTree>
    <p:extLst>
      <p:ext uri="{BB962C8B-B14F-4D97-AF65-F5344CB8AC3E}">
        <p14:creationId xmlns:p14="http://schemas.microsoft.com/office/powerpoint/2010/main" val="118527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Finally, the </a:t>
            </a:r>
            <a:r>
              <a:rPr lang="en-AU" sz="1200" b="1" kern="1200" dirty="0">
                <a:solidFill>
                  <a:schemeClr val="tx1"/>
                </a:solidFill>
                <a:effectLst/>
                <a:latin typeface="+mn-lt"/>
                <a:ea typeface="+mn-ea"/>
                <a:cs typeface="+mn-cs"/>
              </a:rPr>
              <a:t>wellbeing plan</a:t>
            </a:r>
            <a:r>
              <a:rPr lang="en-AU" sz="1200" kern="1200" dirty="0">
                <a:solidFill>
                  <a:schemeClr val="tx1"/>
                </a:solidFill>
                <a:effectLst/>
                <a:latin typeface="+mn-lt"/>
                <a:ea typeface="+mn-ea"/>
                <a:cs typeface="+mn-cs"/>
              </a:rPr>
              <a:t>. This is a live, digital document that can be tailored and updated by small business owners to support them to take action on their mental health and wellbeing.</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allows small business owners to:</a:t>
            </a:r>
          </a:p>
          <a:p>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 Discover what fills your ‘feel good’ bucket whilst at work.</a:t>
            </a:r>
          </a:p>
          <a:p>
            <a:pPr lvl="0"/>
            <a:r>
              <a:rPr lang="en-AU" sz="1200" kern="1200" dirty="0">
                <a:solidFill>
                  <a:schemeClr val="tx1"/>
                </a:solidFill>
                <a:effectLst/>
                <a:latin typeface="+mn-lt"/>
                <a:ea typeface="+mn-ea"/>
                <a:cs typeface="+mn-cs"/>
              </a:rPr>
              <a:t>- Understand the things that might put holes in their bucket, and how to take action to address these stressors.</a:t>
            </a:r>
          </a:p>
          <a:p>
            <a:pPr lvl="0"/>
            <a:r>
              <a:rPr lang="en-AU" sz="1200" kern="1200" dirty="0">
                <a:solidFill>
                  <a:schemeClr val="tx1"/>
                </a:solidFill>
                <a:effectLst/>
                <a:latin typeface="+mn-lt"/>
                <a:ea typeface="+mn-ea"/>
                <a:cs typeface="+mn-cs"/>
              </a:rPr>
              <a:t>- Develop a realistic plan for their own mental health and wellbeing, tailored to the needs of small business. </a:t>
            </a:r>
          </a:p>
          <a:p>
            <a:endParaRPr lang="en-AU" dirty="0"/>
          </a:p>
        </p:txBody>
      </p:sp>
      <p:sp>
        <p:nvSpPr>
          <p:cNvPr id="4" name="Slide Number Placeholder 3"/>
          <p:cNvSpPr>
            <a:spLocks noGrp="1"/>
          </p:cNvSpPr>
          <p:nvPr>
            <p:ph type="sldNum" sz="quarter" idx="10"/>
          </p:nvPr>
        </p:nvSpPr>
        <p:spPr/>
        <p:txBody>
          <a:bodyPr/>
          <a:lstStyle/>
          <a:p>
            <a:fld id="{A4F8DCA3-9F79-4A29-A26C-F8ED992A80CA}" type="slidenum">
              <a:rPr lang="en-AU" smtClean="0"/>
              <a:t>13</a:t>
            </a:fld>
            <a:endParaRPr lang="en-AU"/>
          </a:p>
        </p:txBody>
      </p:sp>
    </p:spTree>
    <p:extLst>
      <p:ext uri="{BB962C8B-B14F-4D97-AF65-F5344CB8AC3E}">
        <p14:creationId xmlns:p14="http://schemas.microsoft.com/office/powerpoint/2010/main" val="208617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have reached the end of this presentation on mental health in small business. </a:t>
            </a:r>
          </a:p>
          <a:p>
            <a:endParaRPr lang="en-AU" dirty="0"/>
          </a:p>
          <a:p>
            <a:r>
              <a:rPr lang="en-AU" dirty="0"/>
              <a:t>We have discussed that</a:t>
            </a:r>
            <a:r>
              <a:rPr lang="en-AU" baseline="0" dirty="0"/>
              <a:t> small business owners face many unique challenges and stressors while running their business that can make them more susceptible to symptoms of mental illness such as depression, anxiety, and stress. </a:t>
            </a:r>
          </a:p>
          <a:p>
            <a:endParaRPr lang="en-AU" baseline="0" dirty="0"/>
          </a:p>
          <a:p>
            <a:r>
              <a:rPr lang="en-AU" baseline="0" dirty="0"/>
              <a:t>It’s important to be proactive about you mental health to help you build resilience for when stressful events happen to you. The Ahead for Business digital hub is a great place to find tools and resources to help you with this.</a:t>
            </a:r>
          </a:p>
          <a:p>
            <a:endParaRPr lang="en-AU" baseline="0" dirty="0"/>
          </a:p>
          <a:p>
            <a:r>
              <a:rPr lang="en-AU" baseline="0" dirty="0"/>
              <a:t>Visit aheadforbusiness.org.au. Thank you. </a:t>
            </a:r>
            <a:endParaRPr lang="en-AU" dirty="0"/>
          </a:p>
        </p:txBody>
      </p:sp>
      <p:sp>
        <p:nvSpPr>
          <p:cNvPr id="4" name="Slide Number Placeholder 3"/>
          <p:cNvSpPr>
            <a:spLocks noGrp="1"/>
          </p:cNvSpPr>
          <p:nvPr>
            <p:ph type="sldNum" sz="quarter" idx="10"/>
          </p:nvPr>
        </p:nvSpPr>
        <p:spPr/>
        <p:txBody>
          <a:bodyPr/>
          <a:lstStyle/>
          <a:p>
            <a:fld id="{A4F8DCA3-9F79-4A29-A26C-F8ED992A80CA}" type="slidenum">
              <a:rPr lang="en-AU" smtClean="0"/>
              <a:t>14</a:t>
            </a:fld>
            <a:endParaRPr lang="en-AU"/>
          </a:p>
        </p:txBody>
      </p:sp>
    </p:spTree>
    <p:extLst>
      <p:ext uri="{BB962C8B-B14F-4D97-AF65-F5344CB8AC3E}">
        <p14:creationId xmlns:p14="http://schemas.microsoft.com/office/powerpoint/2010/main" val="403599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this presentation we are going to cover… </a:t>
            </a:r>
          </a:p>
        </p:txBody>
      </p:sp>
      <p:sp>
        <p:nvSpPr>
          <p:cNvPr id="4" name="Slide Number Placeholder 3"/>
          <p:cNvSpPr>
            <a:spLocks noGrp="1"/>
          </p:cNvSpPr>
          <p:nvPr>
            <p:ph type="sldNum" sz="quarter" idx="10"/>
          </p:nvPr>
        </p:nvSpPr>
        <p:spPr/>
        <p:txBody>
          <a:bodyPr/>
          <a:lstStyle/>
          <a:p>
            <a:fld id="{A4F8DCA3-9F79-4A29-A26C-F8ED992A80CA}" type="slidenum">
              <a:rPr lang="en-AU" smtClean="0"/>
              <a:t>2</a:t>
            </a:fld>
            <a:endParaRPr lang="en-AU"/>
          </a:p>
        </p:txBody>
      </p:sp>
    </p:spTree>
    <p:extLst>
      <p:ext uri="{BB962C8B-B14F-4D97-AF65-F5344CB8AC3E}">
        <p14:creationId xmlns:p14="http://schemas.microsoft.com/office/powerpoint/2010/main" val="359672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To start,</a:t>
            </a:r>
            <a:r>
              <a:rPr lang="en-AU" sz="1200" kern="1200" baseline="0" dirty="0">
                <a:solidFill>
                  <a:schemeClr val="tx1"/>
                </a:solidFill>
                <a:effectLst/>
                <a:latin typeface="+mn-lt"/>
                <a:ea typeface="+mn-ea"/>
                <a:cs typeface="+mn-cs"/>
              </a:rPr>
              <a:t> we’re quickly going to talk about what mental health is. </a:t>
            </a:r>
            <a:r>
              <a:rPr lang="en-AU" sz="1200" kern="1200" dirty="0">
                <a:solidFill>
                  <a:schemeClr val="tx1"/>
                </a:solidFill>
                <a:effectLst/>
                <a:latin typeface="+mn-lt"/>
                <a:ea typeface="+mn-ea"/>
                <a:cs typeface="+mn-cs"/>
              </a:rPr>
              <a:t>When people think of mental health, they often think of having a mental illness</a:t>
            </a:r>
            <a:r>
              <a:rPr lang="en-AU" sz="1200" kern="1200" baseline="0" dirty="0">
                <a:solidFill>
                  <a:schemeClr val="tx1"/>
                </a:solidFill>
                <a:effectLst/>
                <a:latin typeface="+mn-lt"/>
                <a:ea typeface="+mn-ea"/>
                <a:cs typeface="+mn-cs"/>
              </a:rPr>
              <a:t> such as </a:t>
            </a:r>
            <a:r>
              <a:rPr lang="en-AU" sz="1200" kern="1200" dirty="0">
                <a:solidFill>
                  <a:schemeClr val="tx1"/>
                </a:solidFill>
                <a:effectLst/>
                <a:latin typeface="+mn-lt"/>
                <a:ea typeface="+mn-ea"/>
                <a:cs typeface="+mn-cs"/>
              </a:rPr>
              <a:t>depression, anxiety, and substance abuse.</a:t>
            </a:r>
            <a:r>
              <a:rPr lang="en-AU" sz="1200" kern="1200" baseline="0" dirty="0">
                <a:solidFill>
                  <a:schemeClr val="tx1"/>
                </a:solidFill>
                <a:effectLst/>
                <a:latin typeface="+mn-lt"/>
                <a:ea typeface="+mn-ea"/>
                <a:cs typeface="+mn-cs"/>
              </a:rPr>
              <a:t> BUT mental health, or being mentally healthy is more than just the absence of illness, it’s more like a state of wellbeing. </a:t>
            </a:r>
          </a:p>
          <a:p>
            <a:endParaRPr lang="en-AU" sz="1200" kern="1200" baseline="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It’s about having a sense of emotional, psychological, and social wellbeing</a:t>
            </a:r>
            <a:r>
              <a:rPr lang="en-AU" sz="1200" kern="1200" baseline="0" dirty="0">
                <a:solidFill>
                  <a:schemeClr val="tx1"/>
                </a:solidFill>
                <a:effectLst/>
                <a:latin typeface="+mn-lt"/>
                <a:ea typeface="+mn-ea"/>
                <a:cs typeface="+mn-cs"/>
              </a:rPr>
              <a:t> and the ability to</a:t>
            </a:r>
            <a:r>
              <a:rPr lang="en-AU" sz="1200" kern="1200" dirty="0">
                <a:solidFill>
                  <a:schemeClr val="tx1"/>
                </a:solidFill>
                <a:effectLst/>
                <a:latin typeface="+mn-lt"/>
                <a:ea typeface="+mn-ea"/>
                <a:cs typeface="+mn-cs"/>
              </a:rPr>
              <a:t> cope with the normal daily stresses or adverse events,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and to actively participate in and enjoy life.</a:t>
            </a:r>
            <a:r>
              <a:rPr lang="en-AU" sz="1200" kern="1200" baseline="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As a small business owner this means feeling mentally equipped to cope with the stress of running a business, and being able to face unexpected challenges without experiencing emotional problems.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Mental ill-health on the other hand refers to any mental health problems or mental illnesses someone</a:t>
            </a:r>
            <a:r>
              <a:rPr lang="en-AU" sz="1200" kern="1200" baseline="0" dirty="0">
                <a:solidFill>
                  <a:schemeClr val="tx1"/>
                </a:solidFill>
                <a:effectLst/>
                <a:latin typeface="+mn-lt"/>
                <a:ea typeface="+mn-ea"/>
                <a:cs typeface="+mn-cs"/>
              </a:rPr>
              <a:t> might</a:t>
            </a:r>
            <a:r>
              <a:rPr lang="en-AU" sz="1200" kern="1200" dirty="0">
                <a:solidFill>
                  <a:schemeClr val="tx1"/>
                </a:solidFill>
                <a:effectLst/>
                <a:latin typeface="+mn-lt"/>
                <a:ea typeface="+mn-ea"/>
                <a:cs typeface="+mn-cs"/>
              </a:rPr>
              <a:t> be experiencing.</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These issues can impact day-to-day activities and decrease the quality of life.</a:t>
            </a:r>
            <a:r>
              <a:rPr lang="en-AU" sz="1200" kern="1200" baseline="0" dirty="0">
                <a:solidFill>
                  <a:schemeClr val="tx1"/>
                </a:solidFill>
                <a:effectLst/>
                <a:latin typeface="+mn-lt"/>
                <a:ea typeface="+mn-ea"/>
                <a:cs typeface="+mn-cs"/>
              </a:rPr>
              <a:t> For example, your </a:t>
            </a:r>
            <a:r>
              <a:rPr lang="en-AU" sz="1200" kern="1200" dirty="0">
                <a:solidFill>
                  <a:schemeClr val="tx1"/>
                </a:solidFill>
                <a:effectLst/>
                <a:latin typeface="+mn-lt"/>
                <a:ea typeface="+mn-ea"/>
                <a:cs typeface="+mn-cs"/>
              </a:rPr>
              <a:t>thoughts and feelings can prevent you from running your business to the best of your ability.</a:t>
            </a:r>
            <a:r>
              <a:rPr lang="en-AU" sz="1200" kern="1200" baseline="0" dirty="0">
                <a:solidFill>
                  <a:schemeClr val="tx1"/>
                </a:solidFill>
                <a:effectLst/>
                <a:latin typeface="+mn-lt"/>
                <a:ea typeface="+mn-ea"/>
                <a:cs typeface="+mn-cs"/>
              </a:rPr>
              <a:t> </a:t>
            </a:r>
            <a:endParaRPr lang="en-AU" dirty="0"/>
          </a:p>
          <a:p>
            <a:endParaRPr lang="en-AU" dirty="0"/>
          </a:p>
        </p:txBody>
      </p:sp>
      <p:sp>
        <p:nvSpPr>
          <p:cNvPr id="4" name="Slide Number Placeholder 3"/>
          <p:cNvSpPr>
            <a:spLocks noGrp="1"/>
          </p:cNvSpPr>
          <p:nvPr>
            <p:ph type="sldNum" sz="quarter" idx="10"/>
          </p:nvPr>
        </p:nvSpPr>
        <p:spPr/>
        <p:txBody>
          <a:bodyPr/>
          <a:lstStyle/>
          <a:p>
            <a:fld id="{A4F8DCA3-9F79-4A29-A26C-F8ED992A80CA}" type="slidenum">
              <a:rPr lang="en-AU" smtClean="0"/>
              <a:t>3</a:t>
            </a:fld>
            <a:endParaRPr lang="en-AU"/>
          </a:p>
        </p:txBody>
      </p:sp>
    </p:spTree>
    <p:extLst>
      <p:ext uri="{BB962C8B-B14F-4D97-AF65-F5344CB8AC3E}">
        <p14:creationId xmlns:p14="http://schemas.microsoft.com/office/powerpoint/2010/main" val="66693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put this in</a:t>
            </a:r>
            <a:r>
              <a:rPr lang="en-AU" baseline="0" dirty="0"/>
              <a:t> more of a small business context – imagine your mental health like a thermometer. When the temperature is low you are feeling mentally healthy and ready to face the daily challenges of running a business. </a:t>
            </a:r>
          </a:p>
          <a:p>
            <a:endParaRPr lang="en-AU" baseline="0" dirty="0"/>
          </a:p>
          <a:p>
            <a:r>
              <a:rPr lang="en-AU" baseline="0" dirty="0"/>
              <a:t>As stressful events start to add up in both your personal and business life, for example forgetting to put an order in, having a deadline moved forward, or losing an employee – the temperature of the thermometer starts to rise [</a:t>
            </a:r>
            <a:r>
              <a:rPr lang="en-AU" b="1" baseline="0" dirty="0"/>
              <a:t>click</a:t>
            </a:r>
            <a:r>
              <a:rPr lang="en-AU" baseline="0" dirty="0"/>
              <a:t>]. </a:t>
            </a:r>
          </a:p>
          <a:p>
            <a:endParaRPr lang="en-AU" baseline="0" dirty="0"/>
          </a:p>
          <a:p>
            <a:r>
              <a:rPr lang="en-AU" dirty="0"/>
              <a:t>It’s normal to be juggling a few stressful events at a time, and most of us can manage a moderate temperature while maintaining good</a:t>
            </a:r>
            <a:r>
              <a:rPr lang="en-AU" baseline="0" dirty="0"/>
              <a:t> mental health. However, if lots of small stressors start building on top of this, or one large stressor such as COVID-19 occurs, the temperature will keep rising and have a negative impact on your mental health [</a:t>
            </a:r>
            <a:r>
              <a:rPr lang="en-AU" b="1" baseline="0" dirty="0"/>
              <a:t>click</a:t>
            </a:r>
            <a:r>
              <a:rPr lang="en-AU" baseline="0" dirty="0"/>
              <a:t>]. </a:t>
            </a:r>
          </a:p>
          <a:p>
            <a:endParaRPr lang="en-AU" baseline="0" dirty="0"/>
          </a:p>
          <a:p>
            <a:r>
              <a:rPr lang="en-AU" baseline="0" dirty="0"/>
              <a:t>As a small business owner, it’s therefore important to be proactive about your mental health and do things to cool the temperature of your thermometer and ensure you’re up to facing the daily challenges of running a business [</a:t>
            </a:r>
            <a:r>
              <a:rPr lang="en-AU" b="1" baseline="0" dirty="0"/>
              <a:t>click</a:t>
            </a:r>
            <a:r>
              <a:rPr lang="en-AU" baseline="0" dirty="0"/>
              <a:t>]. </a:t>
            </a:r>
          </a:p>
          <a:p>
            <a:endParaRPr lang="en-AU" baseline="0" dirty="0"/>
          </a:p>
          <a:p>
            <a:r>
              <a:rPr lang="en-AU" baseline="0" dirty="0"/>
              <a:t>This includes engaging in self care practices and making changes to your workplace to help make it more mentally healthy. You can find out more about how to do this on the Ahead for Business digital hub.  </a:t>
            </a:r>
            <a:endParaRPr lang="en-AU" dirty="0"/>
          </a:p>
        </p:txBody>
      </p:sp>
      <p:sp>
        <p:nvSpPr>
          <p:cNvPr id="4" name="Slide Number Placeholder 3"/>
          <p:cNvSpPr>
            <a:spLocks noGrp="1"/>
          </p:cNvSpPr>
          <p:nvPr>
            <p:ph type="sldNum" sz="quarter" idx="10"/>
          </p:nvPr>
        </p:nvSpPr>
        <p:spPr/>
        <p:txBody>
          <a:bodyPr/>
          <a:lstStyle/>
          <a:p>
            <a:fld id="{A4F8DCA3-9F79-4A29-A26C-F8ED992A80CA}" type="slidenum">
              <a:rPr lang="en-AU" smtClean="0"/>
              <a:t>4</a:t>
            </a:fld>
            <a:endParaRPr lang="en-AU"/>
          </a:p>
        </p:txBody>
      </p:sp>
    </p:spTree>
    <p:extLst>
      <p:ext uri="{BB962C8B-B14F-4D97-AF65-F5344CB8AC3E}">
        <p14:creationId xmlns:p14="http://schemas.microsoft.com/office/powerpoint/2010/main" val="261129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I’ve mentioned that</a:t>
            </a:r>
            <a:r>
              <a:rPr lang="en-AU" baseline="0" dirty="0"/>
              <a:t> running a business comes with challenges, and while each business faces its own unique challenges, there are many common ones too. </a:t>
            </a:r>
          </a:p>
          <a:p>
            <a:endParaRPr lang="en-AU" baseline="0" dirty="0"/>
          </a:p>
          <a:p>
            <a:r>
              <a:rPr lang="en-AU" baseline="0" dirty="0"/>
              <a:t>Let’s take a quick look at some national data that gives us an idea of the main challenges and stressors small business owners in Australia are facing, these might be some things that contribute to the rising temperature in your thermometer. </a:t>
            </a:r>
          </a:p>
          <a:p>
            <a:endParaRPr lang="en-AU" baseline="0" dirty="0"/>
          </a:p>
          <a:p>
            <a:r>
              <a:rPr lang="en-AU" sz="1200" kern="1200" dirty="0">
                <a:solidFill>
                  <a:schemeClr val="tx1"/>
                </a:solidFill>
                <a:effectLst/>
                <a:latin typeface="+mn-lt"/>
                <a:ea typeface="+mn-ea"/>
                <a:cs typeface="+mn-cs"/>
              </a:rPr>
              <a:t>In 2017 Everymind conducted a survey and in depth interviews with small business owners across Australia</a:t>
            </a:r>
            <a:r>
              <a:rPr lang="en-AU" sz="1200" kern="1200" baseline="0" dirty="0">
                <a:solidFill>
                  <a:schemeClr val="tx1"/>
                </a:solidFill>
                <a:effectLst/>
                <a:latin typeface="+mn-lt"/>
                <a:ea typeface="+mn-ea"/>
                <a:cs typeface="+mn-cs"/>
              </a:rPr>
              <a:t> to find out their biggest business stressors.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stressors that were most prevalent were: feeling obliged to work when sick, dealing with financial stress, having multiple responsibilities, as well as responsibility for employees, and working long hours. </a:t>
            </a:r>
          </a:p>
          <a:p>
            <a:endParaRPr lang="en-GB"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While these stressors are still relevant today, with the impact of COVID-19, these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have changed.</a:t>
            </a:r>
            <a:endParaRPr lang="en-GB"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A4F8DCA3-9F79-4A29-A26C-F8ED992A80CA}" type="slidenum">
              <a:rPr lang="en-AU" smtClean="0"/>
              <a:t>5</a:t>
            </a:fld>
            <a:endParaRPr lang="en-AU"/>
          </a:p>
        </p:txBody>
      </p:sp>
    </p:spTree>
    <p:extLst>
      <p:ext uri="{BB962C8B-B14F-4D97-AF65-F5344CB8AC3E}">
        <p14:creationId xmlns:p14="http://schemas.microsoft.com/office/powerpoint/2010/main" val="1267216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baseline="0" dirty="0">
                <a:solidFill>
                  <a:schemeClr val="tx1"/>
                </a:solidFill>
                <a:effectLst/>
                <a:latin typeface="+mn-lt"/>
                <a:ea typeface="+mn-ea"/>
                <a:cs typeface="+mn-cs"/>
              </a:rPr>
              <a:t>More recent research, conduced by the department of Industry, Science, Energy and Resources in 2020 shows a slight shift in business stressors. </a:t>
            </a: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Currently, small business owners are worried about the ongoing profitability or survival of their business, followed by maintaining cash flow, attracting and retaining customers, and worry about the impact on their family. As a small business owner, you can probably relate to a few of these. </a:t>
            </a: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As the impact of COVID starts to ease, we may see these stressors shift yet again, as the small business environment changes, so too will the challenges and stressors that come with it. </a:t>
            </a:r>
          </a:p>
          <a:p>
            <a:endParaRPr lang="en-AU" sz="1200" b="1"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It’s also worth noting that this research found that those showing the greatest concern for their mental health were more likely to be female, in the younger age group of 18-39, and in the start-up and pre-profit stage of their business. Business owners in one or more of these categories should therefore pay close attention to improving their mental health and wellbeing. </a:t>
            </a:r>
          </a:p>
          <a:p>
            <a:endParaRPr lang="en-AU" dirty="0"/>
          </a:p>
          <a:p>
            <a:endParaRPr lang="en-AU" dirty="0"/>
          </a:p>
        </p:txBody>
      </p:sp>
      <p:sp>
        <p:nvSpPr>
          <p:cNvPr id="4" name="Slide Number Placeholder 3"/>
          <p:cNvSpPr>
            <a:spLocks noGrp="1"/>
          </p:cNvSpPr>
          <p:nvPr>
            <p:ph type="sldNum" sz="quarter" idx="10"/>
          </p:nvPr>
        </p:nvSpPr>
        <p:spPr/>
        <p:txBody>
          <a:bodyPr/>
          <a:lstStyle/>
          <a:p>
            <a:fld id="{A4F8DCA3-9F79-4A29-A26C-F8ED992A80CA}" type="slidenum">
              <a:rPr lang="en-AU" smtClean="0"/>
              <a:t>6</a:t>
            </a:fld>
            <a:endParaRPr lang="en-AU"/>
          </a:p>
        </p:txBody>
      </p:sp>
    </p:spTree>
    <p:extLst>
      <p:ext uri="{BB962C8B-B14F-4D97-AF65-F5344CB8AC3E}">
        <p14:creationId xmlns:p14="http://schemas.microsoft.com/office/powerpoint/2010/main" val="2533033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With all these challenges and</a:t>
            </a:r>
            <a:r>
              <a:rPr lang="en-AU" baseline="0" dirty="0"/>
              <a:t> stressors in mind, it’s easy to see how owning and running a business can build up the temperature in your mental health thermometer and lead to symptoms of stress, anxiety, or depression. In fact, research by Everymind found small business owners reported symptoms of depression 18% more frequently and symptoms of anxiety 23% more frequently than the general population. These included symptoms ranging from mild to extremely severe. </a:t>
            </a:r>
          </a:p>
          <a:p>
            <a:endParaRPr lang="en-AU" baseline="0" dirty="0"/>
          </a:p>
          <a:p>
            <a:r>
              <a:rPr lang="en-AU" baseline="0" dirty="0"/>
              <a:t>These higher rates of mental ill-health highlight the need for small business owners to prioritise their mental health. This means that those experiencing symptoms of mental ill-health should seek help, and take the actions to improve their mental health. It also means those in good mental health need to take action to maintain this. We never know when challenges or adversities will come our way, so keeping the temperature of our thermometer as low as possible will help you cope when they do. </a:t>
            </a:r>
          </a:p>
          <a:p>
            <a:endParaRPr lang="en-AU" dirty="0"/>
          </a:p>
        </p:txBody>
      </p:sp>
      <p:sp>
        <p:nvSpPr>
          <p:cNvPr id="4" name="Slide Number Placeholder 3"/>
          <p:cNvSpPr>
            <a:spLocks noGrp="1"/>
          </p:cNvSpPr>
          <p:nvPr>
            <p:ph type="sldNum" sz="quarter" idx="10"/>
          </p:nvPr>
        </p:nvSpPr>
        <p:spPr/>
        <p:txBody>
          <a:bodyPr/>
          <a:lstStyle/>
          <a:p>
            <a:fld id="{A4F8DCA3-9F79-4A29-A26C-F8ED992A80CA}" type="slidenum">
              <a:rPr lang="en-AU" smtClean="0"/>
              <a:t>7</a:t>
            </a:fld>
            <a:endParaRPr lang="en-AU"/>
          </a:p>
        </p:txBody>
      </p:sp>
    </p:spTree>
    <p:extLst>
      <p:ext uri="{BB962C8B-B14F-4D97-AF65-F5344CB8AC3E}">
        <p14:creationId xmlns:p14="http://schemas.microsoft.com/office/powerpoint/2010/main" val="345861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great place to find information, tools, and resources to help</a:t>
            </a:r>
            <a:r>
              <a:rPr lang="en-AU" baseline="0" dirty="0"/>
              <a:t> support your mental health as a small business owner is the Ahead for Business digital hub. The content on the website is designed to help you be proactive about your mental health so you are better equipped to face the emotional challenges that come with running a business. Over the next few slides I will highlight some of the features that may be helpful to you. </a:t>
            </a:r>
          </a:p>
          <a:p>
            <a:endParaRPr lang="en-AU" dirty="0"/>
          </a:p>
        </p:txBody>
      </p:sp>
      <p:sp>
        <p:nvSpPr>
          <p:cNvPr id="4" name="Slide Number Placeholder 3"/>
          <p:cNvSpPr>
            <a:spLocks noGrp="1"/>
          </p:cNvSpPr>
          <p:nvPr>
            <p:ph type="sldNum" sz="quarter" idx="10"/>
          </p:nvPr>
        </p:nvSpPr>
        <p:spPr/>
        <p:txBody>
          <a:bodyPr/>
          <a:lstStyle/>
          <a:p>
            <a:fld id="{A4F8DCA3-9F79-4A29-A26C-F8ED992A80CA}" type="slidenum">
              <a:rPr lang="en-AU" smtClean="0"/>
              <a:t>8</a:t>
            </a:fld>
            <a:endParaRPr lang="en-AU"/>
          </a:p>
        </p:txBody>
      </p:sp>
    </p:spTree>
    <p:extLst>
      <p:ext uri="{BB962C8B-B14F-4D97-AF65-F5344CB8AC3E}">
        <p14:creationId xmlns:p14="http://schemas.microsoft.com/office/powerpoint/2010/main" val="376396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Firstly I will touch on</a:t>
            </a:r>
            <a:r>
              <a:rPr lang="en-AU" baseline="0" dirty="0"/>
              <a:t> the wealth of written articles, videos, case studies, podcasts, toolkits and real-life stories that are available on the Ahead for Business digital hub. You can find resources that help support yourself, or resources to help you support someone else who may be struggling.</a:t>
            </a:r>
          </a:p>
          <a:p>
            <a:endParaRPr lang="en-AU" baseline="0" dirty="0"/>
          </a:p>
          <a:p>
            <a:r>
              <a:rPr lang="en-AU" baseline="0" dirty="0"/>
              <a:t>If you are looking for something in particular you can use the search function, or filter by topics or resource types that you are interested in. Whatever you are looking for, you are sure to find some relevant information at aheadforbusiness.org.au.</a:t>
            </a:r>
          </a:p>
          <a:p>
            <a:endParaRPr lang="en-AU" baseline="0" dirty="0"/>
          </a:p>
          <a:p>
            <a:r>
              <a:rPr lang="en-AU" baseline="0" dirty="0"/>
              <a:t>Earlier I touched on the importance of self care in keeping your mental health in check – you can find a variety of different resources on this topic by typing it into the search bar, take a look for yourself after this presentation. </a:t>
            </a:r>
          </a:p>
          <a:p>
            <a:endParaRPr lang="en-AU" baseline="0" dirty="0"/>
          </a:p>
          <a:p>
            <a:r>
              <a:rPr lang="en-AU" dirty="0"/>
              <a:t>Many of the resources</a:t>
            </a:r>
            <a:r>
              <a:rPr lang="en-AU" baseline="0" dirty="0"/>
              <a:t> are also created in collaboration with other organisations. For example, Ahead for Business co-designed a series of toolkits with the Department of Industry to help business owners identify and utilise their existing support networks, and worked with the National Mental Health Commission to create guides on how to create a mentally healthy workplace during COVID-19. These collaborations ensure you are getting the best information possible.</a:t>
            </a:r>
          </a:p>
          <a:p>
            <a:endParaRPr lang="en-AU" baseline="0" dirty="0"/>
          </a:p>
        </p:txBody>
      </p:sp>
      <p:sp>
        <p:nvSpPr>
          <p:cNvPr id="4" name="Slide Number Placeholder 3"/>
          <p:cNvSpPr>
            <a:spLocks noGrp="1"/>
          </p:cNvSpPr>
          <p:nvPr>
            <p:ph type="sldNum" sz="quarter" idx="10"/>
          </p:nvPr>
        </p:nvSpPr>
        <p:spPr/>
        <p:txBody>
          <a:bodyPr/>
          <a:lstStyle/>
          <a:p>
            <a:fld id="{A4F8DCA3-9F79-4A29-A26C-F8ED992A80CA}" type="slidenum">
              <a:rPr lang="en-AU" smtClean="0"/>
              <a:t>9</a:t>
            </a:fld>
            <a:endParaRPr lang="en-AU"/>
          </a:p>
        </p:txBody>
      </p:sp>
    </p:spTree>
    <p:extLst>
      <p:ext uri="{BB962C8B-B14F-4D97-AF65-F5344CB8AC3E}">
        <p14:creationId xmlns:p14="http://schemas.microsoft.com/office/powerpoint/2010/main" val="35379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D0A0-1467-4AC3-A077-72A30D6BE8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679B9F0-45C3-42D4-B018-6E843B317E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7A0B420-3CCF-4AA6-B51D-310F15AF39EF}"/>
              </a:ext>
            </a:extLst>
          </p:cNvPr>
          <p:cNvSpPr>
            <a:spLocks noGrp="1"/>
          </p:cNvSpPr>
          <p:nvPr>
            <p:ph type="dt" sz="half" idx="10"/>
          </p:nvPr>
        </p:nvSpPr>
        <p:spPr/>
        <p:txBody>
          <a:bodyPr/>
          <a:lstStyle/>
          <a:p>
            <a:fld id="{D7940925-FDAB-4E10-A399-A58515CA83F4}" type="datetimeFigureOut">
              <a:rPr lang="en-AU" smtClean="0"/>
              <a:t>16/08/2021</a:t>
            </a:fld>
            <a:endParaRPr lang="en-AU"/>
          </a:p>
        </p:txBody>
      </p:sp>
      <p:sp>
        <p:nvSpPr>
          <p:cNvPr id="5" name="Footer Placeholder 4">
            <a:extLst>
              <a:ext uri="{FF2B5EF4-FFF2-40B4-BE49-F238E27FC236}">
                <a16:creationId xmlns:a16="http://schemas.microsoft.com/office/drawing/2014/main" id="{C3691262-CA75-400B-B4B4-4B9B53B9F5B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3E7BE4-C589-406A-95CE-B78A6B4EDF4A}"/>
              </a:ext>
            </a:extLst>
          </p:cNvPr>
          <p:cNvSpPr>
            <a:spLocks noGrp="1"/>
          </p:cNvSpPr>
          <p:nvPr>
            <p:ph type="sldNum" sz="quarter" idx="12"/>
          </p:nvPr>
        </p:nvSpPr>
        <p:spPr/>
        <p:txBody>
          <a:bodyPr/>
          <a:lstStyle/>
          <a:p>
            <a:fld id="{205CA20F-7C56-462E-B608-83405A5C538C}" type="slidenum">
              <a:rPr lang="en-AU" smtClean="0"/>
              <a:t>‹#›</a:t>
            </a:fld>
            <a:endParaRPr lang="en-AU"/>
          </a:p>
        </p:txBody>
      </p:sp>
    </p:spTree>
    <p:extLst>
      <p:ext uri="{BB962C8B-B14F-4D97-AF65-F5344CB8AC3E}">
        <p14:creationId xmlns:p14="http://schemas.microsoft.com/office/powerpoint/2010/main" val="1239232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771A-F21F-40D3-AEE4-5A496B130AA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3FDF5E1-40BF-4432-8698-7D496D3D8B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0B3133E-D790-42C5-AB73-CDA72431D630}"/>
              </a:ext>
            </a:extLst>
          </p:cNvPr>
          <p:cNvSpPr>
            <a:spLocks noGrp="1"/>
          </p:cNvSpPr>
          <p:nvPr>
            <p:ph type="dt" sz="half" idx="10"/>
          </p:nvPr>
        </p:nvSpPr>
        <p:spPr/>
        <p:txBody>
          <a:bodyPr/>
          <a:lstStyle/>
          <a:p>
            <a:fld id="{D7940925-FDAB-4E10-A399-A58515CA83F4}" type="datetimeFigureOut">
              <a:rPr lang="en-AU" smtClean="0"/>
              <a:t>16/08/2021</a:t>
            </a:fld>
            <a:endParaRPr lang="en-AU"/>
          </a:p>
        </p:txBody>
      </p:sp>
      <p:sp>
        <p:nvSpPr>
          <p:cNvPr id="5" name="Footer Placeholder 4">
            <a:extLst>
              <a:ext uri="{FF2B5EF4-FFF2-40B4-BE49-F238E27FC236}">
                <a16:creationId xmlns:a16="http://schemas.microsoft.com/office/drawing/2014/main" id="{FD0F802C-A55B-4732-8B98-328ED5AA486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9DC825-0CBC-4902-AD65-02C8A4BF5F4D}"/>
              </a:ext>
            </a:extLst>
          </p:cNvPr>
          <p:cNvSpPr>
            <a:spLocks noGrp="1"/>
          </p:cNvSpPr>
          <p:nvPr>
            <p:ph type="sldNum" sz="quarter" idx="12"/>
          </p:nvPr>
        </p:nvSpPr>
        <p:spPr/>
        <p:txBody>
          <a:bodyPr/>
          <a:lstStyle/>
          <a:p>
            <a:fld id="{205CA20F-7C56-462E-B608-83405A5C538C}" type="slidenum">
              <a:rPr lang="en-AU" smtClean="0"/>
              <a:t>‹#›</a:t>
            </a:fld>
            <a:endParaRPr lang="en-AU"/>
          </a:p>
        </p:txBody>
      </p:sp>
    </p:spTree>
    <p:extLst>
      <p:ext uri="{BB962C8B-B14F-4D97-AF65-F5344CB8AC3E}">
        <p14:creationId xmlns:p14="http://schemas.microsoft.com/office/powerpoint/2010/main" val="334757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34CBA7-98CB-4EE0-9D52-E001B28CD4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863F905-77C5-40C7-9946-A7F189EABB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FD1C12-BD20-4ED2-B23F-B064FB6A5D7B}"/>
              </a:ext>
            </a:extLst>
          </p:cNvPr>
          <p:cNvSpPr>
            <a:spLocks noGrp="1"/>
          </p:cNvSpPr>
          <p:nvPr>
            <p:ph type="dt" sz="half" idx="10"/>
          </p:nvPr>
        </p:nvSpPr>
        <p:spPr/>
        <p:txBody>
          <a:bodyPr/>
          <a:lstStyle/>
          <a:p>
            <a:fld id="{D7940925-FDAB-4E10-A399-A58515CA83F4}" type="datetimeFigureOut">
              <a:rPr lang="en-AU" smtClean="0"/>
              <a:t>16/08/2021</a:t>
            </a:fld>
            <a:endParaRPr lang="en-AU"/>
          </a:p>
        </p:txBody>
      </p:sp>
      <p:sp>
        <p:nvSpPr>
          <p:cNvPr id="5" name="Footer Placeholder 4">
            <a:extLst>
              <a:ext uri="{FF2B5EF4-FFF2-40B4-BE49-F238E27FC236}">
                <a16:creationId xmlns:a16="http://schemas.microsoft.com/office/drawing/2014/main" id="{0B4069A4-3931-49A6-A3B6-E4E2F44F49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C146F63-FAF4-4251-A2F7-DA197909BB70}"/>
              </a:ext>
            </a:extLst>
          </p:cNvPr>
          <p:cNvSpPr>
            <a:spLocks noGrp="1"/>
          </p:cNvSpPr>
          <p:nvPr>
            <p:ph type="sldNum" sz="quarter" idx="12"/>
          </p:nvPr>
        </p:nvSpPr>
        <p:spPr/>
        <p:txBody>
          <a:bodyPr/>
          <a:lstStyle/>
          <a:p>
            <a:fld id="{205CA20F-7C56-462E-B608-83405A5C538C}" type="slidenum">
              <a:rPr lang="en-AU" smtClean="0"/>
              <a:t>‹#›</a:t>
            </a:fld>
            <a:endParaRPr lang="en-AU"/>
          </a:p>
        </p:txBody>
      </p:sp>
    </p:spTree>
    <p:extLst>
      <p:ext uri="{BB962C8B-B14F-4D97-AF65-F5344CB8AC3E}">
        <p14:creationId xmlns:p14="http://schemas.microsoft.com/office/powerpoint/2010/main" val="189269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99A7-4254-49F4-8F27-86D9BC46F72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D79012-BEED-435C-8275-9184E00586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30D5629-7920-41C9-9C6D-E14F5AF99335}"/>
              </a:ext>
            </a:extLst>
          </p:cNvPr>
          <p:cNvSpPr>
            <a:spLocks noGrp="1"/>
          </p:cNvSpPr>
          <p:nvPr>
            <p:ph type="dt" sz="half" idx="10"/>
          </p:nvPr>
        </p:nvSpPr>
        <p:spPr/>
        <p:txBody>
          <a:bodyPr/>
          <a:lstStyle/>
          <a:p>
            <a:fld id="{D7940925-FDAB-4E10-A399-A58515CA83F4}" type="datetimeFigureOut">
              <a:rPr lang="en-AU" smtClean="0"/>
              <a:t>16/08/2021</a:t>
            </a:fld>
            <a:endParaRPr lang="en-AU"/>
          </a:p>
        </p:txBody>
      </p:sp>
      <p:sp>
        <p:nvSpPr>
          <p:cNvPr id="5" name="Footer Placeholder 4">
            <a:extLst>
              <a:ext uri="{FF2B5EF4-FFF2-40B4-BE49-F238E27FC236}">
                <a16:creationId xmlns:a16="http://schemas.microsoft.com/office/drawing/2014/main" id="{589C806D-FFE9-4A83-86D2-9FB646487BE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BE042B2-8F87-42A5-BA2A-CFF444133505}"/>
              </a:ext>
            </a:extLst>
          </p:cNvPr>
          <p:cNvSpPr>
            <a:spLocks noGrp="1"/>
          </p:cNvSpPr>
          <p:nvPr>
            <p:ph type="sldNum" sz="quarter" idx="12"/>
          </p:nvPr>
        </p:nvSpPr>
        <p:spPr/>
        <p:txBody>
          <a:bodyPr/>
          <a:lstStyle/>
          <a:p>
            <a:fld id="{205CA20F-7C56-462E-B608-83405A5C538C}" type="slidenum">
              <a:rPr lang="en-AU" smtClean="0"/>
              <a:t>‹#›</a:t>
            </a:fld>
            <a:endParaRPr lang="en-AU"/>
          </a:p>
        </p:txBody>
      </p:sp>
    </p:spTree>
    <p:extLst>
      <p:ext uri="{BB962C8B-B14F-4D97-AF65-F5344CB8AC3E}">
        <p14:creationId xmlns:p14="http://schemas.microsoft.com/office/powerpoint/2010/main" val="85349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9BE9-2DFC-4958-8153-D0AB65CD4C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D3C8786-F8BC-46DA-8D4A-133C671F8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8BC21A-AA01-4E96-8A15-15D2C1B6843C}"/>
              </a:ext>
            </a:extLst>
          </p:cNvPr>
          <p:cNvSpPr>
            <a:spLocks noGrp="1"/>
          </p:cNvSpPr>
          <p:nvPr>
            <p:ph type="dt" sz="half" idx="10"/>
          </p:nvPr>
        </p:nvSpPr>
        <p:spPr/>
        <p:txBody>
          <a:bodyPr/>
          <a:lstStyle/>
          <a:p>
            <a:fld id="{D7940925-FDAB-4E10-A399-A58515CA83F4}" type="datetimeFigureOut">
              <a:rPr lang="en-AU" smtClean="0"/>
              <a:t>16/08/2021</a:t>
            </a:fld>
            <a:endParaRPr lang="en-AU"/>
          </a:p>
        </p:txBody>
      </p:sp>
      <p:sp>
        <p:nvSpPr>
          <p:cNvPr id="5" name="Footer Placeholder 4">
            <a:extLst>
              <a:ext uri="{FF2B5EF4-FFF2-40B4-BE49-F238E27FC236}">
                <a16:creationId xmlns:a16="http://schemas.microsoft.com/office/drawing/2014/main" id="{D01D288F-BA1C-4649-84EA-11B58E2370C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9B801F5-BE53-4A80-B60C-B0A86A1B3CB8}"/>
              </a:ext>
            </a:extLst>
          </p:cNvPr>
          <p:cNvSpPr>
            <a:spLocks noGrp="1"/>
          </p:cNvSpPr>
          <p:nvPr>
            <p:ph type="sldNum" sz="quarter" idx="12"/>
          </p:nvPr>
        </p:nvSpPr>
        <p:spPr/>
        <p:txBody>
          <a:bodyPr/>
          <a:lstStyle/>
          <a:p>
            <a:fld id="{205CA20F-7C56-462E-B608-83405A5C538C}" type="slidenum">
              <a:rPr lang="en-AU" smtClean="0"/>
              <a:t>‹#›</a:t>
            </a:fld>
            <a:endParaRPr lang="en-AU"/>
          </a:p>
        </p:txBody>
      </p:sp>
    </p:spTree>
    <p:extLst>
      <p:ext uri="{BB962C8B-B14F-4D97-AF65-F5344CB8AC3E}">
        <p14:creationId xmlns:p14="http://schemas.microsoft.com/office/powerpoint/2010/main" val="3319036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6ECD-D0EE-4BF7-9586-710BEF169FF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0D87D33-8101-4038-A699-38E52392F8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C137E79-BD8C-4ED8-92B5-1018401478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333DE1E-8347-4A1B-9400-0C702EBFF989}"/>
              </a:ext>
            </a:extLst>
          </p:cNvPr>
          <p:cNvSpPr>
            <a:spLocks noGrp="1"/>
          </p:cNvSpPr>
          <p:nvPr>
            <p:ph type="dt" sz="half" idx="10"/>
          </p:nvPr>
        </p:nvSpPr>
        <p:spPr/>
        <p:txBody>
          <a:bodyPr/>
          <a:lstStyle/>
          <a:p>
            <a:fld id="{D7940925-FDAB-4E10-A399-A58515CA83F4}" type="datetimeFigureOut">
              <a:rPr lang="en-AU" smtClean="0"/>
              <a:t>16/08/2021</a:t>
            </a:fld>
            <a:endParaRPr lang="en-AU"/>
          </a:p>
        </p:txBody>
      </p:sp>
      <p:sp>
        <p:nvSpPr>
          <p:cNvPr id="6" name="Footer Placeholder 5">
            <a:extLst>
              <a:ext uri="{FF2B5EF4-FFF2-40B4-BE49-F238E27FC236}">
                <a16:creationId xmlns:a16="http://schemas.microsoft.com/office/drawing/2014/main" id="{156AD1E9-9B18-45DB-8F08-56189923C7A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875639B-CAB2-494A-AEC6-5B9566B407FD}"/>
              </a:ext>
            </a:extLst>
          </p:cNvPr>
          <p:cNvSpPr>
            <a:spLocks noGrp="1"/>
          </p:cNvSpPr>
          <p:nvPr>
            <p:ph type="sldNum" sz="quarter" idx="12"/>
          </p:nvPr>
        </p:nvSpPr>
        <p:spPr/>
        <p:txBody>
          <a:bodyPr/>
          <a:lstStyle/>
          <a:p>
            <a:fld id="{205CA20F-7C56-462E-B608-83405A5C538C}" type="slidenum">
              <a:rPr lang="en-AU" smtClean="0"/>
              <a:t>‹#›</a:t>
            </a:fld>
            <a:endParaRPr lang="en-AU"/>
          </a:p>
        </p:txBody>
      </p:sp>
    </p:spTree>
    <p:extLst>
      <p:ext uri="{BB962C8B-B14F-4D97-AF65-F5344CB8AC3E}">
        <p14:creationId xmlns:p14="http://schemas.microsoft.com/office/powerpoint/2010/main" val="3091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3D6F-DCCD-4379-8688-B67F5F02974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44474E8-0B5F-4655-AA89-E2997F9301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16B75D-3491-4624-82A4-2270485430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D4B524E-7BDE-44FF-A4B5-C3BB9DED47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ED5727-637D-47F9-B10D-AC06C5D183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33AF0B3-9FAE-4D4E-A1EF-05A35F9728B1}"/>
              </a:ext>
            </a:extLst>
          </p:cNvPr>
          <p:cNvSpPr>
            <a:spLocks noGrp="1"/>
          </p:cNvSpPr>
          <p:nvPr>
            <p:ph type="dt" sz="half" idx="10"/>
          </p:nvPr>
        </p:nvSpPr>
        <p:spPr/>
        <p:txBody>
          <a:bodyPr/>
          <a:lstStyle/>
          <a:p>
            <a:fld id="{D7940925-FDAB-4E10-A399-A58515CA83F4}" type="datetimeFigureOut">
              <a:rPr lang="en-AU" smtClean="0"/>
              <a:t>16/08/2021</a:t>
            </a:fld>
            <a:endParaRPr lang="en-AU"/>
          </a:p>
        </p:txBody>
      </p:sp>
      <p:sp>
        <p:nvSpPr>
          <p:cNvPr id="8" name="Footer Placeholder 7">
            <a:extLst>
              <a:ext uri="{FF2B5EF4-FFF2-40B4-BE49-F238E27FC236}">
                <a16:creationId xmlns:a16="http://schemas.microsoft.com/office/drawing/2014/main" id="{943BD9D8-A729-4CC1-BB16-91E4FE0D331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42520A5-17D9-4786-BB03-603F3F38F304}"/>
              </a:ext>
            </a:extLst>
          </p:cNvPr>
          <p:cNvSpPr>
            <a:spLocks noGrp="1"/>
          </p:cNvSpPr>
          <p:nvPr>
            <p:ph type="sldNum" sz="quarter" idx="12"/>
          </p:nvPr>
        </p:nvSpPr>
        <p:spPr/>
        <p:txBody>
          <a:bodyPr/>
          <a:lstStyle/>
          <a:p>
            <a:fld id="{205CA20F-7C56-462E-B608-83405A5C538C}" type="slidenum">
              <a:rPr lang="en-AU" smtClean="0"/>
              <a:t>‹#›</a:t>
            </a:fld>
            <a:endParaRPr lang="en-AU"/>
          </a:p>
        </p:txBody>
      </p:sp>
    </p:spTree>
    <p:extLst>
      <p:ext uri="{BB962C8B-B14F-4D97-AF65-F5344CB8AC3E}">
        <p14:creationId xmlns:p14="http://schemas.microsoft.com/office/powerpoint/2010/main" val="415441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3ECF-E99A-4A5C-8194-A43CF162770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59DDD60-C52A-4ECC-8B07-9DF5B2ECAB35}"/>
              </a:ext>
            </a:extLst>
          </p:cNvPr>
          <p:cNvSpPr>
            <a:spLocks noGrp="1"/>
          </p:cNvSpPr>
          <p:nvPr>
            <p:ph type="dt" sz="half" idx="10"/>
          </p:nvPr>
        </p:nvSpPr>
        <p:spPr/>
        <p:txBody>
          <a:bodyPr/>
          <a:lstStyle/>
          <a:p>
            <a:fld id="{D7940925-FDAB-4E10-A399-A58515CA83F4}" type="datetimeFigureOut">
              <a:rPr lang="en-AU" smtClean="0"/>
              <a:t>16/08/2021</a:t>
            </a:fld>
            <a:endParaRPr lang="en-AU"/>
          </a:p>
        </p:txBody>
      </p:sp>
      <p:sp>
        <p:nvSpPr>
          <p:cNvPr id="4" name="Footer Placeholder 3">
            <a:extLst>
              <a:ext uri="{FF2B5EF4-FFF2-40B4-BE49-F238E27FC236}">
                <a16:creationId xmlns:a16="http://schemas.microsoft.com/office/drawing/2014/main" id="{DD26E8E0-9E69-4A46-A682-817486FF61B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13747CF-9F18-457F-B422-9DFE38FACAD5}"/>
              </a:ext>
            </a:extLst>
          </p:cNvPr>
          <p:cNvSpPr>
            <a:spLocks noGrp="1"/>
          </p:cNvSpPr>
          <p:nvPr>
            <p:ph type="sldNum" sz="quarter" idx="12"/>
          </p:nvPr>
        </p:nvSpPr>
        <p:spPr/>
        <p:txBody>
          <a:bodyPr/>
          <a:lstStyle/>
          <a:p>
            <a:fld id="{205CA20F-7C56-462E-B608-83405A5C538C}" type="slidenum">
              <a:rPr lang="en-AU" smtClean="0"/>
              <a:t>‹#›</a:t>
            </a:fld>
            <a:endParaRPr lang="en-AU"/>
          </a:p>
        </p:txBody>
      </p:sp>
    </p:spTree>
    <p:extLst>
      <p:ext uri="{BB962C8B-B14F-4D97-AF65-F5344CB8AC3E}">
        <p14:creationId xmlns:p14="http://schemas.microsoft.com/office/powerpoint/2010/main" val="278959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D022B1-5461-445D-9138-454B0EC63D51}"/>
              </a:ext>
            </a:extLst>
          </p:cNvPr>
          <p:cNvSpPr>
            <a:spLocks noGrp="1"/>
          </p:cNvSpPr>
          <p:nvPr>
            <p:ph type="dt" sz="half" idx="10"/>
          </p:nvPr>
        </p:nvSpPr>
        <p:spPr/>
        <p:txBody>
          <a:bodyPr/>
          <a:lstStyle/>
          <a:p>
            <a:fld id="{D7940925-FDAB-4E10-A399-A58515CA83F4}" type="datetimeFigureOut">
              <a:rPr lang="en-AU" smtClean="0"/>
              <a:t>16/08/2021</a:t>
            </a:fld>
            <a:endParaRPr lang="en-AU"/>
          </a:p>
        </p:txBody>
      </p:sp>
      <p:sp>
        <p:nvSpPr>
          <p:cNvPr id="3" name="Footer Placeholder 2">
            <a:extLst>
              <a:ext uri="{FF2B5EF4-FFF2-40B4-BE49-F238E27FC236}">
                <a16:creationId xmlns:a16="http://schemas.microsoft.com/office/drawing/2014/main" id="{690FDC12-E5AD-4DF1-8DD6-1A32E7B1CC5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082AD2A-636E-465B-A7A5-49EC34D6D9C0}"/>
              </a:ext>
            </a:extLst>
          </p:cNvPr>
          <p:cNvSpPr>
            <a:spLocks noGrp="1"/>
          </p:cNvSpPr>
          <p:nvPr>
            <p:ph type="sldNum" sz="quarter" idx="12"/>
          </p:nvPr>
        </p:nvSpPr>
        <p:spPr/>
        <p:txBody>
          <a:bodyPr/>
          <a:lstStyle/>
          <a:p>
            <a:fld id="{205CA20F-7C56-462E-B608-83405A5C538C}" type="slidenum">
              <a:rPr lang="en-AU" smtClean="0"/>
              <a:t>‹#›</a:t>
            </a:fld>
            <a:endParaRPr lang="en-AU"/>
          </a:p>
        </p:txBody>
      </p:sp>
    </p:spTree>
    <p:extLst>
      <p:ext uri="{BB962C8B-B14F-4D97-AF65-F5344CB8AC3E}">
        <p14:creationId xmlns:p14="http://schemas.microsoft.com/office/powerpoint/2010/main" val="3136244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D936-467E-4F82-BA66-DDCF81817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8149ECF-1521-4101-BCBD-C9180551DF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05DAC91-5981-49A2-92E7-47642C0CC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DBBF4-B031-49EC-AE75-BD0650BA9CE0}"/>
              </a:ext>
            </a:extLst>
          </p:cNvPr>
          <p:cNvSpPr>
            <a:spLocks noGrp="1"/>
          </p:cNvSpPr>
          <p:nvPr>
            <p:ph type="dt" sz="half" idx="10"/>
          </p:nvPr>
        </p:nvSpPr>
        <p:spPr/>
        <p:txBody>
          <a:bodyPr/>
          <a:lstStyle/>
          <a:p>
            <a:fld id="{D7940925-FDAB-4E10-A399-A58515CA83F4}" type="datetimeFigureOut">
              <a:rPr lang="en-AU" smtClean="0"/>
              <a:t>16/08/2021</a:t>
            </a:fld>
            <a:endParaRPr lang="en-AU"/>
          </a:p>
        </p:txBody>
      </p:sp>
      <p:sp>
        <p:nvSpPr>
          <p:cNvPr id="6" name="Footer Placeholder 5">
            <a:extLst>
              <a:ext uri="{FF2B5EF4-FFF2-40B4-BE49-F238E27FC236}">
                <a16:creationId xmlns:a16="http://schemas.microsoft.com/office/drawing/2014/main" id="{83F57005-99B4-4076-8AE4-1D2D8863761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3853698-37DE-4242-ADA8-73AB17D1C7B3}"/>
              </a:ext>
            </a:extLst>
          </p:cNvPr>
          <p:cNvSpPr>
            <a:spLocks noGrp="1"/>
          </p:cNvSpPr>
          <p:nvPr>
            <p:ph type="sldNum" sz="quarter" idx="12"/>
          </p:nvPr>
        </p:nvSpPr>
        <p:spPr/>
        <p:txBody>
          <a:bodyPr/>
          <a:lstStyle/>
          <a:p>
            <a:fld id="{205CA20F-7C56-462E-B608-83405A5C538C}" type="slidenum">
              <a:rPr lang="en-AU" smtClean="0"/>
              <a:t>‹#›</a:t>
            </a:fld>
            <a:endParaRPr lang="en-AU"/>
          </a:p>
        </p:txBody>
      </p:sp>
    </p:spTree>
    <p:extLst>
      <p:ext uri="{BB962C8B-B14F-4D97-AF65-F5344CB8AC3E}">
        <p14:creationId xmlns:p14="http://schemas.microsoft.com/office/powerpoint/2010/main" val="4064557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5144-979B-4573-BBED-438B93A73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DFE12A5-CE90-4686-BB3A-F9F35AC86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1C89DB8-0750-4BD7-8B50-9F1CDE01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231483-A972-4C77-A515-F94A25A27AD7}"/>
              </a:ext>
            </a:extLst>
          </p:cNvPr>
          <p:cNvSpPr>
            <a:spLocks noGrp="1"/>
          </p:cNvSpPr>
          <p:nvPr>
            <p:ph type="dt" sz="half" idx="10"/>
          </p:nvPr>
        </p:nvSpPr>
        <p:spPr/>
        <p:txBody>
          <a:bodyPr/>
          <a:lstStyle/>
          <a:p>
            <a:fld id="{D7940925-FDAB-4E10-A399-A58515CA83F4}" type="datetimeFigureOut">
              <a:rPr lang="en-AU" smtClean="0"/>
              <a:t>16/08/2021</a:t>
            </a:fld>
            <a:endParaRPr lang="en-AU"/>
          </a:p>
        </p:txBody>
      </p:sp>
      <p:sp>
        <p:nvSpPr>
          <p:cNvPr id="6" name="Footer Placeholder 5">
            <a:extLst>
              <a:ext uri="{FF2B5EF4-FFF2-40B4-BE49-F238E27FC236}">
                <a16:creationId xmlns:a16="http://schemas.microsoft.com/office/drawing/2014/main" id="{FE90F92B-C55C-4FA4-813C-CB902FFD534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00300FA-BCD3-4548-A784-D31933C90E8E}"/>
              </a:ext>
            </a:extLst>
          </p:cNvPr>
          <p:cNvSpPr>
            <a:spLocks noGrp="1"/>
          </p:cNvSpPr>
          <p:nvPr>
            <p:ph type="sldNum" sz="quarter" idx="12"/>
          </p:nvPr>
        </p:nvSpPr>
        <p:spPr/>
        <p:txBody>
          <a:bodyPr/>
          <a:lstStyle/>
          <a:p>
            <a:fld id="{205CA20F-7C56-462E-B608-83405A5C538C}" type="slidenum">
              <a:rPr lang="en-AU" smtClean="0"/>
              <a:t>‹#›</a:t>
            </a:fld>
            <a:endParaRPr lang="en-AU"/>
          </a:p>
        </p:txBody>
      </p:sp>
    </p:spTree>
    <p:extLst>
      <p:ext uri="{BB962C8B-B14F-4D97-AF65-F5344CB8AC3E}">
        <p14:creationId xmlns:p14="http://schemas.microsoft.com/office/powerpoint/2010/main" val="338516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00F3F-16A0-49B9-A494-A3E085FE0A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0E1E2DD-85A4-46AD-B4BC-704877D383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B2D93EC-028E-49BB-BD80-B31F4706B1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40925-FDAB-4E10-A399-A58515CA83F4}" type="datetimeFigureOut">
              <a:rPr lang="en-AU" smtClean="0"/>
              <a:t>16/08/2021</a:t>
            </a:fld>
            <a:endParaRPr lang="en-AU"/>
          </a:p>
        </p:txBody>
      </p:sp>
      <p:sp>
        <p:nvSpPr>
          <p:cNvPr id="5" name="Footer Placeholder 4">
            <a:extLst>
              <a:ext uri="{FF2B5EF4-FFF2-40B4-BE49-F238E27FC236}">
                <a16:creationId xmlns:a16="http://schemas.microsoft.com/office/drawing/2014/main" id="{BA2025B8-1A45-4892-8F48-BC2338AC38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B5B5DDB-0AA6-4BFC-86DB-62842428BE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CA20F-7C56-462E-B608-83405A5C538C}" type="slidenum">
              <a:rPr lang="en-AU" smtClean="0"/>
              <a:t>‹#›</a:t>
            </a:fld>
            <a:endParaRPr lang="en-AU"/>
          </a:p>
        </p:txBody>
      </p:sp>
    </p:spTree>
    <p:extLst>
      <p:ext uri="{BB962C8B-B14F-4D97-AF65-F5344CB8AC3E}">
        <p14:creationId xmlns:p14="http://schemas.microsoft.com/office/powerpoint/2010/main" val="21097300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1300" y="1274763"/>
            <a:ext cx="9144000" cy="2387600"/>
          </a:xfrm>
        </p:spPr>
        <p:txBody>
          <a:bodyPr/>
          <a:lstStyle/>
          <a:p>
            <a:r>
              <a:rPr lang="en-AU" b="1" dirty="0"/>
              <a:t>Mental health in small business</a:t>
            </a:r>
          </a:p>
        </p:txBody>
      </p:sp>
    </p:spTree>
    <p:extLst>
      <p:ext uri="{BB962C8B-B14F-4D97-AF65-F5344CB8AC3E}">
        <p14:creationId xmlns:p14="http://schemas.microsoft.com/office/powerpoint/2010/main" val="295059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892312"/>
            <a:ext cx="3505495" cy="1622321"/>
          </a:xfrm>
        </p:spPr>
        <p:txBody>
          <a:bodyPr vert="horz" lIns="91440" tIns="45720" rIns="91440" bIns="45720" rtlCol="0" anchor="ctr">
            <a:normAutofit/>
          </a:bodyPr>
          <a:lstStyle/>
          <a:p>
            <a:r>
              <a:rPr lang="en-AU" sz="4000" b="1" dirty="0"/>
              <a:t>Social forum </a:t>
            </a:r>
            <a:endParaRPr lang="en-US" sz="4000" b="1" kern="1200" dirty="0">
              <a:solidFill>
                <a:schemeClr val="tx1"/>
              </a:solidFill>
              <a:latin typeface="+mj-lt"/>
              <a:ea typeface="+mj-ea"/>
              <a:cs typeface="+mj-cs"/>
            </a:endParaRPr>
          </a:p>
        </p:txBody>
      </p:sp>
      <p:sp>
        <p:nvSpPr>
          <p:cNvPr id="7" name="Content Placeholder 6"/>
          <p:cNvSpPr>
            <a:spLocks noGrp="1"/>
          </p:cNvSpPr>
          <p:nvPr>
            <p:ph sz="half" idx="1"/>
          </p:nvPr>
        </p:nvSpPr>
        <p:spPr>
          <a:xfrm>
            <a:off x="648931" y="2338192"/>
            <a:ext cx="3505494" cy="3785419"/>
          </a:xfrm>
        </p:spPr>
        <p:txBody>
          <a:bodyPr vert="horz" lIns="91440" tIns="45720" rIns="91440" bIns="45720" rtlCol="0">
            <a:normAutofit/>
          </a:bodyPr>
          <a:lstStyle/>
          <a:p>
            <a:pPr marL="0" indent="0">
              <a:buNone/>
            </a:pPr>
            <a:r>
              <a:rPr lang="en-AU" sz="2000" dirty="0"/>
              <a:t>Connect with like minded small business owners to share your own experience, challenges, and tips on how you manage your mental health and wellbeing while running a business. </a:t>
            </a:r>
          </a:p>
          <a:p>
            <a:pPr marL="0" indent="0">
              <a:buNone/>
            </a:pPr>
            <a:endParaRPr lang="en-US" sz="2000" dirty="0"/>
          </a:p>
          <a:p>
            <a:endParaRPr lang="en-US" sz="2000" dirty="0"/>
          </a:p>
          <a:p>
            <a:endParaRPr lang="en-US" sz="2000" dirty="0"/>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523F3A62-020F-49EE-A0E4-FB16AB4C5743}"/>
              </a:ext>
            </a:extLst>
          </p:cNvPr>
          <p:cNvPicPr>
            <a:picLocks noChangeAspect="1"/>
          </p:cNvPicPr>
          <p:nvPr/>
        </p:nvPicPr>
        <p:blipFill rotWithShape="1">
          <a:blip r:embed="rId3"/>
          <a:srcRect l="1029"/>
          <a:stretch/>
        </p:blipFill>
        <p:spPr>
          <a:xfrm>
            <a:off x="5127425" y="1033220"/>
            <a:ext cx="6582577" cy="4716227"/>
          </a:xfrm>
          <a:prstGeom prst="rect">
            <a:avLst/>
          </a:prstGeom>
        </p:spPr>
      </p:pic>
    </p:spTree>
    <p:extLst>
      <p:ext uri="{BB962C8B-B14F-4D97-AF65-F5344CB8AC3E}">
        <p14:creationId xmlns:p14="http://schemas.microsoft.com/office/powerpoint/2010/main" val="2642316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4000" b="1" kern="1200" dirty="0">
                <a:solidFill>
                  <a:schemeClr val="tx1"/>
                </a:solidFill>
                <a:latin typeface="+mj-lt"/>
                <a:ea typeface="+mj-ea"/>
                <a:cs typeface="+mj-cs"/>
              </a:rPr>
              <a:t>Business stress test</a:t>
            </a:r>
          </a:p>
        </p:txBody>
      </p:sp>
      <p:sp>
        <p:nvSpPr>
          <p:cNvPr id="3" name="Content Placeholder 2"/>
          <p:cNvSpPr>
            <a:spLocks noGrp="1"/>
          </p:cNvSpPr>
          <p:nvPr>
            <p:ph sz="half" idx="1"/>
          </p:nvPr>
        </p:nvSpPr>
        <p:spPr>
          <a:xfrm>
            <a:off x="1008184" y="1459907"/>
            <a:ext cx="10175630" cy="767904"/>
          </a:xfrm>
        </p:spPr>
        <p:txBody>
          <a:bodyPr vert="horz" lIns="91440" tIns="45720" rIns="91440" bIns="45720" rtlCol="0" anchor="ctr">
            <a:normAutofit/>
          </a:bodyPr>
          <a:lstStyle/>
          <a:p>
            <a:pPr marL="0" indent="0" algn="ctr">
              <a:buNone/>
            </a:pPr>
            <a:r>
              <a:rPr lang="en-US" sz="2000" dirty="0"/>
              <a:t>An interactive tool that assists small business owners to identify personal stress points and connects them to resources to support the management of these stressors.</a:t>
            </a:r>
          </a:p>
          <a:p>
            <a:pPr marL="0" algn="ctr"/>
            <a:endParaRPr lang="en-US" sz="2000" dirty="0"/>
          </a:p>
        </p:txBody>
      </p:sp>
      <p:pic>
        <p:nvPicPr>
          <p:cNvPr id="8" name="Picture 7" descr="Graphical user interface, text&#10;&#10;Description automatically generated">
            <a:extLst>
              <a:ext uri="{FF2B5EF4-FFF2-40B4-BE49-F238E27FC236}">
                <a16:creationId xmlns:a16="http://schemas.microsoft.com/office/drawing/2014/main" id="{18F48788-A511-471B-9B12-4DA62C9C8453}"/>
              </a:ext>
            </a:extLst>
          </p:cNvPr>
          <p:cNvPicPr>
            <a:picLocks noChangeAspect="1"/>
          </p:cNvPicPr>
          <p:nvPr/>
        </p:nvPicPr>
        <p:blipFill>
          <a:blip r:embed="rId3"/>
          <a:stretch>
            <a:fillRect/>
          </a:stretch>
        </p:blipFill>
        <p:spPr>
          <a:xfrm>
            <a:off x="835154" y="2816939"/>
            <a:ext cx="10515595" cy="3075812"/>
          </a:xfrm>
          <a:prstGeom prst="rect">
            <a:avLst/>
          </a:prstGeom>
        </p:spPr>
      </p:pic>
    </p:spTree>
    <p:extLst>
      <p:ext uri="{BB962C8B-B14F-4D97-AF65-F5344CB8AC3E}">
        <p14:creationId xmlns:p14="http://schemas.microsoft.com/office/powerpoint/2010/main" val="2013104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4000" b="1" kern="1200" dirty="0">
                <a:solidFill>
                  <a:schemeClr val="tx1"/>
                </a:solidFill>
                <a:latin typeface="+mj-lt"/>
                <a:ea typeface="+mj-ea"/>
                <a:cs typeface="+mj-cs"/>
              </a:rPr>
              <a:t>Mental health check-up</a:t>
            </a:r>
          </a:p>
        </p:txBody>
      </p:sp>
      <p:sp>
        <p:nvSpPr>
          <p:cNvPr id="3" name="Content Placeholder 2"/>
          <p:cNvSpPr>
            <a:spLocks noGrp="1"/>
          </p:cNvSpPr>
          <p:nvPr>
            <p:ph sz="half" idx="1"/>
          </p:nvPr>
        </p:nvSpPr>
        <p:spPr>
          <a:xfrm>
            <a:off x="1008184" y="1459907"/>
            <a:ext cx="10175630" cy="767904"/>
          </a:xfrm>
        </p:spPr>
        <p:txBody>
          <a:bodyPr vert="horz" lIns="91440" tIns="45720" rIns="91440" bIns="45720" rtlCol="0" anchor="ctr">
            <a:normAutofit/>
          </a:bodyPr>
          <a:lstStyle/>
          <a:p>
            <a:pPr marL="0" indent="0" algn="ctr">
              <a:buNone/>
            </a:pPr>
            <a:r>
              <a:rPr lang="en-US" sz="2000" b="0" dirty="0"/>
              <a:t>An online mental health check-up which helps small business owners to understand their current mental health and wellbeing status and steps for action.</a:t>
            </a:r>
          </a:p>
          <a:p>
            <a:pPr algn="ctr"/>
            <a:endParaRPr lang="en-US" sz="2000" dirty="0"/>
          </a:p>
        </p:txBody>
      </p:sp>
      <p:pic>
        <p:nvPicPr>
          <p:cNvPr id="6" name="Picture 5" descr="Graphical user interface&#10;&#10;Description automatically generated with medium confidence">
            <a:extLst>
              <a:ext uri="{FF2B5EF4-FFF2-40B4-BE49-F238E27FC236}">
                <a16:creationId xmlns:a16="http://schemas.microsoft.com/office/drawing/2014/main" id="{F5E82421-AEBE-4586-BD0A-D9EBEBB688E8}"/>
              </a:ext>
            </a:extLst>
          </p:cNvPr>
          <p:cNvPicPr>
            <a:picLocks noChangeAspect="1"/>
          </p:cNvPicPr>
          <p:nvPr/>
        </p:nvPicPr>
        <p:blipFill>
          <a:blip r:embed="rId3"/>
          <a:stretch>
            <a:fillRect/>
          </a:stretch>
        </p:blipFill>
        <p:spPr>
          <a:xfrm>
            <a:off x="835154" y="2698639"/>
            <a:ext cx="10515595" cy="3312413"/>
          </a:xfrm>
          <a:prstGeom prst="rect">
            <a:avLst/>
          </a:prstGeom>
        </p:spPr>
      </p:pic>
    </p:spTree>
    <p:extLst>
      <p:ext uri="{BB962C8B-B14F-4D97-AF65-F5344CB8AC3E}">
        <p14:creationId xmlns:p14="http://schemas.microsoft.com/office/powerpoint/2010/main" val="143004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4000" b="1" kern="1200">
                <a:solidFill>
                  <a:schemeClr val="tx1"/>
                </a:solidFill>
                <a:latin typeface="+mj-lt"/>
                <a:ea typeface="+mj-ea"/>
                <a:cs typeface="+mj-cs"/>
              </a:rPr>
              <a:t>Wellbeing plan</a:t>
            </a:r>
          </a:p>
        </p:txBody>
      </p:sp>
      <p:sp>
        <p:nvSpPr>
          <p:cNvPr id="3" name="Content Placeholder 2"/>
          <p:cNvSpPr>
            <a:spLocks noGrp="1"/>
          </p:cNvSpPr>
          <p:nvPr>
            <p:ph sz="half" idx="1"/>
          </p:nvPr>
        </p:nvSpPr>
        <p:spPr>
          <a:xfrm>
            <a:off x="1008184" y="1459907"/>
            <a:ext cx="10175630" cy="767904"/>
          </a:xfrm>
        </p:spPr>
        <p:txBody>
          <a:bodyPr vert="horz" lIns="91440" tIns="45720" rIns="91440" bIns="45720" rtlCol="0" anchor="ctr">
            <a:normAutofit/>
          </a:bodyPr>
          <a:lstStyle/>
          <a:p>
            <a:pPr marL="0" indent="0" algn="ctr">
              <a:buNone/>
            </a:pPr>
            <a:r>
              <a:rPr lang="en-US" sz="2000" b="0" dirty="0"/>
              <a:t>A live, digital document which can be tailored and updated by small business owners to support them to take action on their mental health and wellbeing.</a:t>
            </a:r>
          </a:p>
          <a:p>
            <a:pPr algn="ctr"/>
            <a:endParaRPr lang="en-US" sz="2000" dirty="0"/>
          </a:p>
        </p:txBody>
      </p:sp>
      <p:pic>
        <p:nvPicPr>
          <p:cNvPr id="6" name="Picture 5" descr="A picture containing graphical user interface&#10;&#10;Description automatically generated">
            <a:extLst>
              <a:ext uri="{FF2B5EF4-FFF2-40B4-BE49-F238E27FC236}">
                <a16:creationId xmlns:a16="http://schemas.microsoft.com/office/drawing/2014/main" id="{BDFEF8CF-D45A-4660-B396-54D34B2E0ACA}"/>
              </a:ext>
            </a:extLst>
          </p:cNvPr>
          <p:cNvPicPr>
            <a:picLocks noChangeAspect="1"/>
          </p:cNvPicPr>
          <p:nvPr/>
        </p:nvPicPr>
        <p:blipFill>
          <a:blip r:embed="rId3"/>
          <a:stretch>
            <a:fillRect/>
          </a:stretch>
        </p:blipFill>
        <p:spPr>
          <a:xfrm>
            <a:off x="835154" y="2751218"/>
            <a:ext cx="10515595" cy="3207255"/>
          </a:xfrm>
          <a:prstGeom prst="rect">
            <a:avLst/>
          </a:prstGeom>
        </p:spPr>
      </p:pic>
    </p:spTree>
    <p:extLst>
      <p:ext uri="{BB962C8B-B14F-4D97-AF65-F5344CB8AC3E}">
        <p14:creationId xmlns:p14="http://schemas.microsoft.com/office/powerpoint/2010/main" val="70852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9751" t="6484" r="11347" b="-1"/>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96145" y="1853853"/>
            <a:ext cx="3837652" cy="5004147"/>
          </a:xfrm>
          <a:prstGeom prst="rect">
            <a:avLst/>
          </a:prstGeom>
          <a:solidFill>
            <a:schemeClr val="bg1"/>
          </a:solidFill>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000" dirty="0"/>
              <a:t>Small business owners face many unique challenges that can impact mental health.</a:t>
            </a:r>
          </a:p>
          <a:p>
            <a:pPr marL="285750" indent="-228600">
              <a:lnSpc>
                <a:spcPct val="90000"/>
              </a:lnSpc>
              <a:spcAft>
                <a:spcPts val="600"/>
              </a:spcAft>
              <a:buFont typeface="Arial" panose="020B0604020202020204" pitchFamily="34" charset="0"/>
              <a:buChar char="•"/>
            </a:pPr>
            <a:r>
              <a:rPr lang="en-US" sz="2000" dirty="0"/>
              <a:t>It’s important to be proactive about your mental health to ensure you can cope with the stressors of running your business. </a:t>
            </a:r>
          </a:p>
          <a:p>
            <a:pPr marL="285750" indent="-228600">
              <a:lnSpc>
                <a:spcPct val="90000"/>
              </a:lnSpc>
              <a:spcAft>
                <a:spcPts val="600"/>
              </a:spcAft>
              <a:buFont typeface="Arial" panose="020B0604020202020204" pitchFamily="34" charset="0"/>
              <a:buChar char="•"/>
            </a:pPr>
            <a:r>
              <a:rPr lang="en-US" sz="2000" dirty="0"/>
              <a:t>The </a:t>
            </a:r>
            <a:r>
              <a:rPr lang="en-US" sz="2000" i="1" dirty="0"/>
              <a:t>Ahead for Business </a:t>
            </a:r>
            <a:r>
              <a:rPr lang="en-US" sz="2000" dirty="0"/>
              <a:t>digital hub has many resources to help you be more proactive about your mental health. </a:t>
            </a:r>
          </a:p>
          <a:p>
            <a:pPr marL="285750" indent="-228600">
              <a:lnSpc>
                <a:spcPct val="90000"/>
              </a:lnSpc>
              <a:spcAft>
                <a:spcPts val="600"/>
              </a:spcAft>
              <a:buFont typeface="Arial" panose="020B0604020202020204" pitchFamily="34" charset="0"/>
              <a:buChar char="•"/>
            </a:pPr>
            <a:r>
              <a:rPr lang="en-US" sz="2000" dirty="0"/>
              <a:t>Visit </a:t>
            </a:r>
            <a:r>
              <a:rPr lang="en-US" sz="2000" b="1" dirty="0"/>
              <a:t>aheadforbusiness.org.au</a:t>
            </a:r>
            <a:r>
              <a:rPr lang="en-US" sz="2000" dirty="0"/>
              <a:t> for more information.</a:t>
            </a:r>
          </a:p>
        </p:txBody>
      </p:sp>
      <p:sp>
        <p:nvSpPr>
          <p:cNvPr id="2" name="Title 1"/>
          <p:cNvSpPr>
            <a:spLocks noGrp="1"/>
          </p:cNvSpPr>
          <p:nvPr>
            <p:ph type="title"/>
          </p:nvPr>
        </p:nvSpPr>
        <p:spPr>
          <a:xfrm>
            <a:off x="408672" y="400833"/>
            <a:ext cx="3438144" cy="1027134"/>
          </a:xfrm>
          <a:solidFill>
            <a:schemeClr val="bg1"/>
          </a:solidFill>
        </p:spPr>
        <p:txBody>
          <a:bodyPr vert="horz" lIns="91440" tIns="45720" rIns="91440" bIns="45720" rtlCol="0" anchor="b">
            <a:normAutofit/>
          </a:bodyPr>
          <a:lstStyle/>
          <a:p>
            <a:r>
              <a:rPr lang="en-US" sz="4000" b="1" dirty="0"/>
              <a:t>Summary</a:t>
            </a:r>
          </a:p>
        </p:txBody>
      </p:sp>
    </p:spTree>
    <p:extLst>
      <p:ext uri="{BB962C8B-B14F-4D97-AF65-F5344CB8AC3E}">
        <p14:creationId xmlns:p14="http://schemas.microsoft.com/office/powerpoint/2010/main" val="3136085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playing video games&#10;&#10;Description automatically generated with low confidence"/>
          <p:cNvPicPr>
            <a:picLocks noChangeAspect="1"/>
          </p:cNvPicPr>
          <p:nvPr/>
        </p:nvPicPr>
        <p:blipFill rotWithShape="1">
          <a:blip r:embed="rId3" cstate="print">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9"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371094" y="2292169"/>
            <a:ext cx="3438906" cy="3207258"/>
          </a:xfrm>
          <a:solidFill>
            <a:schemeClr val="bg1"/>
          </a:solidFill>
        </p:spPr>
        <p:txBody>
          <a:bodyPr vert="horz" lIns="91440" tIns="45720" rIns="91440" bIns="45720" rtlCol="0" anchor="t">
            <a:normAutofit/>
          </a:bodyPr>
          <a:lstStyle/>
          <a:p>
            <a:r>
              <a:rPr lang="en-US" sz="2000" dirty="0"/>
              <a:t>What is mental health?</a:t>
            </a:r>
          </a:p>
          <a:p>
            <a:r>
              <a:rPr lang="en-US" sz="2000" dirty="0"/>
              <a:t>Challenges faced by small business owners </a:t>
            </a:r>
          </a:p>
          <a:p>
            <a:r>
              <a:rPr lang="en-US" sz="2000" dirty="0"/>
              <a:t>The </a:t>
            </a:r>
            <a:r>
              <a:rPr lang="en-US" sz="2000" i="1" dirty="0"/>
              <a:t>Ahead for Business </a:t>
            </a:r>
            <a:r>
              <a:rPr lang="en-US" sz="2000" dirty="0"/>
              <a:t>digital hub</a:t>
            </a:r>
          </a:p>
          <a:p>
            <a:pPr marL="0"/>
            <a:endParaRPr lang="en-US" sz="1700" dirty="0"/>
          </a:p>
        </p:txBody>
      </p:sp>
      <p:sp>
        <p:nvSpPr>
          <p:cNvPr id="2" name="Title 1"/>
          <p:cNvSpPr>
            <a:spLocks noGrp="1"/>
          </p:cNvSpPr>
          <p:nvPr>
            <p:ph type="title"/>
          </p:nvPr>
        </p:nvSpPr>
        <p:spPr>
          <a:xfrm>
            <a:off x="322086" y="338202"/>
            <a:ext cx="3438144" cy="1721421"/>
          </a:xfrm>
          <a:solidFill>
            <a:schemeClr val="bg1"/>
          </a:solidFill>
        </p:spPr>
        <p:txBody>
          <a:bodyPr vert="horz" lIns="91440" tIns="45720" rIns="91440" bIns="45720" rtlCol="0" anchor="b">
            <a:normAutofit/>
          </a:bodyPr>
          <a:lstStyle/>
          <a:p>
            <a:r>
              <a:rPr lang="en-US" sz="4000" b="1" dirty="0"/>
              <a:t>Contents</a:t>
            </a:r>
          </a:p>
        </p:txBody>
      </p:sp>
    </p:spTree>
    <p:extLst>
      <p:ext uri="{BB962C8B-B14F-4D97-AF65-F5344CB8AC3E}">
        <p14:creationId xmlns:p14="http://schemas.microsoft.com/office/powerpoint/2010/main" val="4228157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Title Companies Can Promote Positive Mental Health"/>
          <p:cNvPicPr>
            <a:picLocks noChangeAspect="1" noChangeArrowheads="1"/>
          </p:cNvPicPr>
          <p:nvPr/>
        </p:nvPicPr>
        <p:blipFill rotWithShape="1">
          <a:blip r:embed="rId3">
            <a:extLst>
              <a:ext uri="{28A0092B-C50C-407E-A947-70E740481C1C}">
                <a14:useLocalDpi xmlns:a14="http://schemas.microsoft.com/office/drawing/2010/main" val="0"/>
              </a:ext>
            </a:extLst>
          </a:blip>
          <a:srcRect l="14683" t="5902" r="17926" b="22175"/>
          <a:stretch/>
        </p:blipFill>
        <p:spPr bwMode="auto">
          <a:xfrm flipH="1">
            <a:off x="6293419" y="212450"/>
            <a:ext cx="5118146" cy="5462341"/>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4"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5"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396145" y="1991542"/>
            <a:ext cx="4614265" cy="4221367"/>
          </a:xfrm>
          <a:solidFill>
            <a:schemeClr val="bg1"/>
          </a:solidFill>
        </p:spPr>
        <p:txBody>
          <a:bodyPr vert="horz" lIns="91440" tIns="45720" rIns="91440" bIns="45720" rtlCol="0" anchor="t">
            <a:noAutofit/>
          </a:bodyPr>
          <a:lstStyle/>
          <a:p>
            <a:pPr marL="0" indent="0">
              <a:buNone/>
            </a:pPr>
            <a:r>
              <a:rPr lang="en-US" sz="2000" b="1" dirty="0"/>
              <a:t>Mental health is emotional, psychological, and social wellbeing. It helps us to:</a:t>
            </a:r>
          </a:p>
          <a:p>
            <a:r>
              <a:rPr lang="en-US" sz="2000" dirty="0"/>
              <a:t>Cope with daily stress </a:t>
            </a:r>
          </a:p>
          <a:p>
            <a:r>
              <a:rPr lang="en-US" sz="2000" dirty="0"/>
              <a:t>Build resilience for adverse events </a:t>
            </a:r>
          </a:p>
          <a:p>
            <a:r>
              <a:rPr lang="en-US" sz="2000" dirty="0"/>
              <a:t>Participate in and enjoy life</a:t>
            </a:r>
          </a:p>
          <a:p>
            <a:pPr marL="0" indent="0">
              <a:buNone/>
            </a:pPr>
            <a:endParaRPr lang="en-US" sz="2000" dirty="0"/>
          </a:p>
          <a:p>
            <a:pPr marL="0" indent="0">
              <a:buNone/>
            </a:pPr>
            <a:r>
              <a:rPr lang="en-US" sz="2000" b="1" dirty="0"/>
              <a:t>Mental ill-health is any mental health problem experienced  </a:t>
            </a:r>
          </a:p>
          <a:p>
            <a:r>
              <a:rPr lang="en-US" sz="2000" dirty="0"/>
              <a:t>e.g. thoughts and feelings that interrupt normal functioning </a:t>
            </a:r>
          </a:p>
        </p:txBody>
      </p:sp>
      <p:sp>
        <p:nvSpPr>
          <p:cNvPr id="2" name="Title 1"/>
          <p:cNvSpPr>
            <a:spLocks noGrp="1"/>
          </p:cNvSpPr>
          <p:nvPr>
            <p:ph type="title"/>
          </p:nvPr>
        </p:nvSpPr>
        <p:spPr>
          <a:xfrm>
            <a:off x="371094" y="450936"/>
            <a:ext cx="3438144" cy="1089765"/>
          </a:xfrm>
          <a:solidFill>
            <a:schemeClr val="bg1"/>
          </a:solidFill>
        </p:spPr>
        <p:txBody>
          <a:bodyPr vert="horz" lIns="91440" tIns="45720" rIns="91440" bIns="45720" rtlCol="0" anchor="b">
            <a:noAutofit/>
          </a:bodyPr>
          <a:lstStyle/>
          <a:p>
            <a:r>
              <a:rPr lang="en-US" sz="4000" b="1" dirty="0"/>
              <a:t>What is mental health?</a:t>
            </a:r>
          </a:p>
        </p:txBody>
      </p:sp>
    </p:spTree>
    <p:extLst>
      <p:ext uri="{BB962C8B-B14F-4D97-AF65-F5344CB8AC3E}">
        <p14:creationId xmlns:p14="http://schemas.microsoft.com/office/powerpoint/2010/main" val="561909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04B93BF-CF2E-4532-946B-036D7B32DAE6}"/>
              </a:ext>
            </a:extLst>
          </p:cNvPr>
          <p:cNvSpPr/>
          <p:nvPr/>
        </p:nvSpPr>
        <p:spPr>
          <a:xfrm>
            <a:off x="5874708" y="-939452"/>
            <a:ext cx="8342334" cy="8542749"/>
          </a:xfrm>
          <a:prstGeom prst="rect">
            <a:avLst/>
          </a:prstGeom>
          <a:solidFill>
            <a:schemeClr val="bg2"/>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412314" y="791010"/>
            <a:ext cx="5211871" cy="1325563"/>
          </a:xfrm>
        </p:spPr>
        <p:txBody>
          <a:bodyPr>
            <a:normAutofit/>
          </a:bodyPr>
          <a:lstStyle/>
          <a:p>
            <a:r>
              <a:rPr lang="en-AU" sz="4000" b="1" dirty="0"/>
              <a:t>Your mental health </a:t>
            </a:r>
          </a:p>
        </p:txBody>
      </p:sp>
      <p:sp>
        <p:nvSpPr>
          <p:cNvPr id="5" name="TextBox 4"/>
          <p:cNvSpPr txBox="1"/>
          <p:nvPr/>
        </p:nvSpPr>
        <p:spPr>
          <a:xfrm>
            <a:off x="8138699" y="1064045"/>
            <a:ext cx="2374900" cy="369332"/>
          </a:xfrm>
          <a:prstGeom prst="rect">
            <a:avLst/>
          </a:prstGeom>
          <a:noFill/>
        </p:spPr>
        <p:txBody>
          <a:bodyPr wrap="square" rtlCol="0">
            <a:spAutoFit/>
          </a:bodyPr>
          <a:lstStyle/>
          <a:p>
            <a:pPr algn="ctr"/>
            <a:r>
              <a:rPr lang="en-AU" dirty="0">
                <a:solidFill>
                  <a:srgbClr val="FF0000"/>
                </a:solidFill>
              </a:rPr>
              <a:t>Poor mental health </a:t>
            </a:r>
          </a:p>
        </p:txBody>
      </p:sp>
      <p:sp>
        <p:nvSpPr>
          <p:cNvPr id="9" name="TextBox 8"/>
          <p:cNvSpPr txBox="1"/>
          <p:nvPr/>
        </p:nvSpPr>
        <p:spPr>
          <a:xfrm>
            <a:off x="8380216" y="5610886"/>
            <a:ext cx="2374900" cy="369332"/>
          </a:xfrm>
          <a:prstGeom prst="rect">
            <a:avLst/>
          </a:prstGeom>
          <a:noFill/>
        </p:spPr>
        <p:txBody>
          <a:bodyPr wrap="square" rtlCol="0">
            <a:spAutoFit/>
          </a:bodyPr>
          <a:lstStyle/>
          <a:p>
            <a:pPr algn="ctr"/>
            <a:r>
              <a:rPr lang="en-AU" dirty="0">
                <a:solidFill>
                  <a:srgbClr val="00B050"/>
                </a:solidFill>
              </a:rPr>
              <a:t>Good mental health</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670" y="1575385"/>
            <a:ext cx="1572525" cy="3943599"/>
          </a:xfrm>
          <a:prstGeom prst="rect">
            <a:avLst/>
          </a:prstGeom>
        </p:spPr>
      </p:pic>
      <p:sp>
        <p:nvSpPr>
          <p:cNvPr id="6" name="Oval 5"/>
          <p:cNvSpPr/>
          <p:nvPr/>
        </p:nvSpPr>
        <p:spPr>
          <a:xfrm>
            <a:off x="9068202" y="4506483"/>
            <a:ext cx="741362" cy="662094"/>
          </a:xfrm>
          <a:prstGeom prst="ellipse">
            <a:avLst/>
          </a:prstGeom>
          <a:solidFill>
            <a:srgbClr val="22AEA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 name="Rectangle 6"/>
          <p:cNvSpPr/>
          <p:nvPr/>
        </p:nvSpPr>
        <p:spPr>
          <a:xfrm>
            <a:off x="9324584" y="3628627"/>
            <a:ext cx="228600" cy="939295"/>
          </a:xfrm>
          <a:prstGeom prst="rect">
            <a:avLst/>
          </a:prstGeom>
          <a:solidFill>
            <a:srgbClr val="22AEA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 name="Rectangle 11"/>
          <p:cNvSpPr/>
          <p:nvPr/>
        </p:nvSpPr>
        <p:spPr>
          <a:xfrm>
            <a:off x="9324584" y="1925790"/>
            <a:ext cx="228600" cy="1740572"/>
          </a:xfrm>
          <a:prstGeom prst="rect">
            <a:avLst/>
          </a:prstGeom>
          <a:solidFill>
            <a:srgbClr val="22AEA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 name="TextBox 9"/>
          <p:cNvSpPr txBox="1"/>
          <p:nvPr/>
        </p:nvSpPr>
        <p:spPr>
          <a:xfrm>
            <a:off x="412489" y="1928683"/>
            <a:ext cx="5245100" cy="46166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2000" dirty="0"/>
              <a:t>Stressful personal and business events make the temperature of the thermometer rise </a:t>
            </a:r>
          </a:p>
          <a:p>
            <a:pPr marL="285750" indent="-285750">
              <a:lnSpc>
                <a:spcPct val="150000"/>
              </a:lnSpc>
              <a:buFont typeface="Arial" panose="020B0604020202020204" pitchFamily="34" charset="0"/>
              <a:buChar char="•"/>
            </a:pPr>
            <a:r>
              <a:rPr lang="en-AU" sz="2000" dirty="0"/>
              <a:t>Doing things that contribute to good mental health (e.g. self-care) help lower the temperature </a:t>
            </a:r>
          </a:p>
          <a:p>
            <a:pPr marL="285750" indent="-285750">
              <a:lnSpc>
                <a:spcPct val="150000"/>
              </a:lnSpc>
              <a:buFont typeface="Arial" panose="020B0604020202020204" pitchFamily="34" charset="0"/>
              <a:buChar char="•"/>
            </a:pPr>
            <a:r>
              <a:rPr lang="en-AU" sz="2000" dirty="0"/>
              <a:t>Lower temperature = better mental health </a:t>
            </a:r>
          </a:p>
          <a:p>
            <a:pPr marL="285750" indent="-285750">
              <a:lnSpc>
                <a:spcPct val="150000"/>
              </a:lnSpc>
              <a:buFont typeface="Arial" panose="020B0604020202020204" pitchFamily="34" charset="0"/>
              <a:buChar char="•"/>
            </a:pPr>
            <a:r>
              <a:rPr lang="en-AU" sz="2000" dirty="0"/>
              <a:t>Visit aheadforbusiness.org.au for more information</a:t>
            </a:r>
          </a:p>
          <a:p>
            <a:pPr marL="285750" indent="-285750">
              <a:buFont typeface="Arial" panose="020B0604020202020204" pitchFamily="34" charset="0"/>
              <a:buChar char="•"/>
            </a:pPr>
            <a:endParaRPr lang="en-AU" dirty="0">
              <a:solidFill>
                <a:srgbClr val="3C1053"/>
              </a:solidFill>
            </a:endParaRPr>
          </a:p>
          <a:p>
            <a:endParaRPr lang="en-AU" dirty="0"/>
          </a:p>
          <a:p>
            <a:endParaRPr lang="en-AU" dirty="0"/>
          </a:p>
        </p:txBody>
      </p:sp>
    </p:spTree>
    <p:extLst>
      <p:ext uri="{BB962C8B-B14F-4D97-AF65-F5344CB8AC3E}">
        <p14:creationId xmlns:p14="http://schemas.microsoft.com/office/powerpoint/2010/main" val="290542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p:stCondLst>
                              <p:cond delay="500"/>
                            </p:stCondLst>
                            <p:childTnLst>
                              <p:par>
                                <p:cTn id="18" presetID="10" presetClass="emph" presetSubtype="0" fill="hold" grpId="0" nodeType="afterEffect">
                                  <p:stCondLst>
                                    <p:cond delay="0"/>
                                  </p:stCondLst>
                                  <p:childTnLst>
                                    <p:anim calcmode="discrete" valueType="str">
                                      <p:cBhvr override="childStyle">
                                        <p:cTn id="19" dur="2000" fill="hold"/>
                                        <p:tgtEl>
                                          <p:spTgt spid="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xit" presetSubtype="1" fill="hold" grpId="1" nodeType="clickEffect">
                                  <p:stCondLst>
                                    <p:cond delay="0"/>
                                  </p:stCondLst>
                                  <p:childTnLst>
                                    <p:animEffect transition="out" filter="wipe(up)">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par>
                          <p:cTn id="25" fill="hold">
                            <p:stCondLst>
                              <p:cond delay="500"/>
                            </p:stCondLst>
                            <p:childTnLst>
                              <p:par>
                                <p:cTn id="26" presetID="22" presetClass="exit" presetSubtype="1" fill="hold" grpId="1" nodeType="afterEffect">
                                  <p:stCondLst>
                                    <p:cond delay="0"/>
                                  </p:stCondLst>
                                  <p:childTnLst>
                                    <p:animEffect transition="out" filter="wipe(up)">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1000"/>
                            </p:stCondLst>
                            <p:childTnLst>
                              <p:par>
                                <p:cTn id="30" presetID="22" presetClass="exit" presetSubtype="1" fill="hold" grpId="1" nodeType="afterEffect">
                                  <p:stCondLst>
                                    <p:cond delay="0"/>
                                  </p:stCondLst>
                                  <p:childTnLst>
                                    <p:animEffect transition="out" filter="wipe(up)">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1500"/>
                            </p:stCondLst>
                            <p:childTnLst>
                              <p:par>
                                <p:cTn id="34" presetID="10" presetClass="emph" presetSubtype="0" fill="hold" grpId="0" nodeType="afterEffect">
                                  <p:stCondLst>
                                    <p:cond delay="0"/>
                                  </p:stCondLst>
                                  <p:childTnLst>
                                    <p:anim calcmode="discrete" valueType="str">
                                      <p:cBhvr override="childStyle">
                                        <p:cTn id="35" dur="2000" fill="hold"/>
                                        <p:tgtEl>
                                          <p:spTgt spid="9"/>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animBg="1"/>
      <p:bldP spid="6" grpId="1" animBg="1"/>
      <p:bldP spid="7" grpId="0" animBg="1"/>
      <p:bldP spid="7" grpId="1"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BC0B0E-328E-408F-AAB6-79DF5945A9B5}"/>
              </a:ext>
            </a:extLst>
          </p:cNvPr>
          <p:cNvPicPr>
            <a:picLocks noChangeAspect="1"/>
          </p:cNvPicPr>
          <p:nvPr/>
        </p:nvPicPr>
        <p:blipFill>
          <a:blip r:embed="rId3"/>
          <a:stretch>
            <a:fillRect/>
          </a:stretch>
        </p:blipFill>
        <p:spPr>
          <a:xfrm>
            <a:off x="984041" y="935063"/>
            <a:ext cx="9937959" cy="6179722"/>
          </a:xfrm>
          <a:prstGeom prst="rect">
            <a:avLst/>
          </a:prstGeom>
        </p:spPr>
      </p:pic>
      <p:sp>
        <p:nvSpPr>
          <p:cNvPr id="2" name="Title 1"/>
          <p:cNvSpPr>
            <a:spLocks noGrp="1"/>
          </p:cNvSpPr>
          <p:nvPr>
            <p:ph type="title"/>
          </p:nvPr>
        </p:nvSpPr>
        <p:spPr>
          <a:xfrm>
            <a:off x="838026" y="0"/>
            <a:ext cx="10515600" cy="1325563"/>
          </a:xfrm>
        </p:spPr>
        <p:txBody>
          <a:bodyPr>
            <a:normAutofit/>
          </a:bodyPr>
          <a:lstStyle/>
          <a:p>
            <a:pPr algn="ctr"/>
            <a:r>
              <a:rPr lang="en-AU" sz="4000" b="1" dirty="0"/>
              <a:t>Business stressors for small business owners (2017)</a:t>
            </a:r>
          </a:p>
        </p:txBody>
      </p:sp>
    </p:spTree>
    <p:extLst>
      <p:ext uri="{BB962C8B-B14F-4D97-AF65-F5344CB8AC3E}">
        <p14:creationId xmlns:p14="http://schemas.microsoft.com/office/powerpoint/2010/main" val="359400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552" y="0"/>
            <a:ext cx="10515600" cy="1325563"/>
          </a:xfrm>
        </p:spPr>
        <p:txBody>
          <a:bodyPr>
            <a:normAutofit/>
          </a:bodyPr>
          <a:lstStyle/>
          <a:p>
            <a:pPr algn="ctr"/>
            <a:r>
              <a:rPr lang="en-AU" sz="4000" b="1" dirty="0"/>
              <a:t>Business stressors for small business owners (2020)</a:t>
            </a:r>
            <a:endParaRPr lang="en-AU" sz="4000" dirty="0"/>
          </a:p>
        </p:txBody>
      </p:sp>
      <p:pic>
        <p:nvPicPr>
          <p:cNvPr id="8" name="Picture 7"/>
          <p:cNvPicPr>
            <a:picLocks noChangeAspect="1"/>
          </p:cNvPicPr>
          <p:nvPr/>
        </p:nvPicPr>
        <p:blipFill>
          <a:blip r:embed="rId3"/>
          <a:stretch>
            <a:fillRect/>
          </a:stretch>
        </p:blipFill>
        <p:spPr>
          <a:xfrm>
            <a:off x="177331" y="1084607"/>
            <a:ext cx="11189169" cy="5773393"/>
          </a:xfrm>
          <a:prstGeom prst="rect">
            <a:avLst/>
          </a:prstGeom>
        </p:spPr>
      </p:pic>
    </p:spTree>
    <p:extLst>
      <p:ext uri="{BB962C8B-B14F-4D97-AF65-F5344CB8AC3E}">
        <p14:creationId xmlns:p14="http://schemas.microsoft.com/office/powerpoint/2010/main" val="14045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5576"/>
          </a:xfrm>
        </p:spPr>
        <p:txBody>
          <a:bodyPr>
            <a:noAutofit/>
          </a:bodyPr>
          <a:lstStyle/>
          <a:p>
            <a:pPr algn="ctr"/>
            <a:r>
              <a:rPr lang="en-AU" sz="4000" b="1" dirty="0"/>
              <a:t>Percentage of small business owners reporting symptoms of depression/anxiety </a:t>
            </a:r>
          </a:p>
        </p:txBody>
      </p:sp>
      <p:graphicFrame>
        <p:nvGraphicFramePr>
          <p:cNvPr id="6" name="Chart 5"/>
          <p:cNvGraphicFramePr>
            <a:graphicFrameLocks/>
          </p:cNvGraphicFramePr>
          <p:nvPr>
            <p:extLst>
              <p:ext uri="{D42A27DB-BD31-4B8C-83A1-F6EECF244321}">
                <p14:modId xmlns:p14="http://schemas.microsoft.com/office/powerpoint/2010/main" val="3934050171"/>
              </p:ext>
            </p:extLst>
          </p:nvPr>
        </p:nvGraphicFramePr>
        <p:xfrm>
          <a:off x="1650999" y="1690688"/>
          <a:ext cx="8440057" cy="4773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802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vert="horz" lIns="91440" tIns="45720" rIns="91440" bIns="45720" rtlCol="0" anchor="ctr">
            <a:normAutofit/>
          </a:bodyPr>
          <a:lstStyle/>
          <a:p>
            <a:r>
              <a:rPr lang="en-US" sz="4000" b="1" kern="1200" dirty="0">
                <a:solidFill>
                  <a:schemeClr val="tx1"/>
                </a:solidFill>
                <a:latin typeface="+mj-lt"/>
                <a:ea typeface="+mj-ea"/>
                <a:cs typeface="+mj-cs"/>
              </a:rPr>
              <a:t>Digital hub</a:t>
            </a:r>
          </a:p>
        </p:txBody>
      </p:sp>
      <p:sp>
        <p:nvSpPr>
          <p:cNvPr id="3" name="Content Placeholder 2"/>
          <p:cNvSpPr>
            <a:spLocks noGrp="1"/>
          </p:cNvSpPr>
          <p:nvPr>
            <p:ph sz="half" idx="1"/>
          </p:nvPr>
        </p:nvSpPr>
        <p:spPr>
          <a:xfrm>
            <a:off x="611352" y="2050093"/>
            <a:ext cx="3898017" cy="3785419"/>
          </a:xfrm>
        </p:spPr>
        <p:txBody>
          <a:bodyPr vert="horz" lIns="91440" tIns="45720" rIns="91440" bIns="45720" rtlCol="0">
            <a:normAutofit/>
          </a:bodyPr>
          <a:lstStyle/>
          <a:p>
            <a:pPr marL="0" indent="0">
              <a:buNone/>
            </a:pPr>
            <a:r>
              <a:rPr lang="en-US" sz="2000" b="1" dirty="0"/>
              <a:t>A variety of resources to help support the mental health of small business owners:</a:t>
            </a:r>
          </a:p>
          <a:p>
            <a:r>
              <a:rPr lang="en-US" sz="2000" dirty="0"/>
              <a:t>Tailored information and resources</a:t>
            </a:r>
          </a:p>
          <a:p>
            <a:r>
              <a:rPr lang="en-US" sz="2000" dirty="0"/>
              <a:t>Social forum</a:t>
            </a:r>
          </a:p>
          <a:p>
            <a:r>
              <a:rPr lang="en-US" sz="2000" dirty="0"/>
              <a:t>Business stressor screen</a:t>
            </a:r>
          </a:p>
          <a:p>
            <a:r>
              <a:rPr lang="en-US" sz="2000" dirty="0"/>
              <a:t>Online wellbeing plan </a:t>
            </a:r>
          </a:p>
          <a:p>
            <a:r>
              <a:rPr lang="en-US" sz="2000" dirty="0"/>
              <a:t>Mental health check-up</a:t>
            </a:r>
          </a:p>
          <a:p>
            <a:r>
              <a:rPr lang="en-US" sz="2000" dirty="0"/>
              <a:t>Personal small business portal</a:t>
            </a:r>
          </a:p>
          <a:p>
            <a:endParaRPr lang="en-US" sz="1900" b="1" dirty="0"/>
          </a:p>
        </p:txBody>
      </p:sp>
      <p:sp>
        <p:nvSpPr>
          <p:cNvPr id="17"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person, person, screenshot&#10;&#10;Description automatically generated">
            <a:extLst>
              <a:ext uri="{FF2B5EF4-FFF2-40B4-BE49-F238E27FC236}">
                <a16:creationId xmlns:a16="http://schemas.microsoft.com/office/drawing/2014/main" id="{B26CB58B-4F73-44BF-9F90-52AF8C7E6290}"/>
              </a:ext>
            </a:extLst>
          </p:cNvPr>
          <p:cNvPicPr>
            <a:picLocks noChangeAspect="1"/>
          </p:cNvPicPr>
          <p:nvPr/>
        </p:nvPicPr>
        <p:blipFill>
          <a:blip r:embed="rId3"/>
          <a:stretch>
            <a:fillRect/>
          </a:stretch>
        </p:blipFill>
        <p:spPr>
          <a:xfrm>
            <a:off x="5234585" y="1027137"/>
            <a:ext cx="6392589" cy="4634628"/>
          </a:xfrm>
          <a:prstGeom prst="rect">
            <a:avLst/>
          </a:prstGeom>
          <a:effectLst/>
        </p:spPr>
      </p:pic>
    </p:spTree>
    <p:extLst>
      <p:ext uri="{BB962C8B-B14F-4D97-AF65-F5344CB8AC3E}">
        <p14:creationId xmlns:p14="http://schemas.microsoft.com/office/powerpoint/2010/main" val="94521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892312"/>
            <a:ext cx="3505495" cy="1622321"/>
          </a:xfrm>
        </p:spPr>
        <p:txBody>
          <a:bodyPr vert="horz" lIns="91440" tIns="45720" rIns="91440" bIns="45720" rtlCol="0" anchor="ctr">
            <a:normAutofit/>
          </a:bodyPr>
          <a:lstStyle/>
          <a:p>
            <a:r>
              <a:rPr lang="en-US" sz="4000" b="1" kern="1200" dirty="0">
                <a:solidFill>
                  <a:schemeClr val="tx1"/>
                </a:solidFill>
                <a:latin typeface="+mj-lt"/>
                <a:ea typeface="+mj-ea"/>
                <a:cs typeface="+mj-cs"/>
              </a:rPr>
              <a:t>Resources</a:t>
            </a:r>
          </a:p>
        </p:txBody>
      </p:sp>
      <p:sp>
        <p:nvSpPr>
          <p:cNvPr id="7" name="Content Placeholder 6"/>
          <p:cNvSpPr>
            <a:spLocks noGrp="1"/>
          </p:cNvSpPr>
          <p:nvPr>
            <p:ph sz="half" idx="1"/>
          </p:nvPr>
        </p:nvSpPr>
        <p:spPr>
          <a:xfrm>
            <a:off x="648931" y="2338192"/>
            <a:ext cx="3505494" cy="3785419"/>
          </a:xfrm>
        </p:spPr>
        <p:txBody>
          <a:bodyPr vert="horz" lIns="91440" tIns="45720" rIns="91440" bIns="45720" rtlCol="0">
            <a:normAutofit/>
          </a:bodyPr>
          <a:lstStyle/>
          <a:p>
            <a:r>
              <a:rPr lang="en-US" sz="2000" dirty="0"/>
              <a:t>Articles </a:t>
            </a:r>
          </a:p>
          <a:p>
            <a:r>
              <a:rPr lang="en-US" sz="2000" dirty="0"/>
              <a:t>Videos </a:t>
            </a:r>
          </a:p>
          <a:p>
            <a:r>
              <a:rPr lang="en-US" sz="2000" dirty="0"/>
              <a:t>Podcasts</a:t>
            </a:r>
          </a:p>
          <a:p>
            <a:r>
              <a:rPr lang="en-US" sz="2000" dirty="0"/>
              <a:t>Toolkits </a:t>
            </a:r>
          </a:p>
          <a:p>
            <a:r>
              <a:rPr lang="en-US" sz="2000" dirty="0"/>
              <a:t>Blogs</a:t>
            </a:r>
          </a:p>
          <a:p>
            <a:r>
              <a:rPr lang="en-US" sz="2000" dirty="0"/>
              <a:t>Q&amp;As</a:t>
            </a:r>
          </a:p>
          <a:p>
            <a:endParaRPr lang="en-US" sz="2000" dirty="0"/>
          </a:p>
          <a:p>
            <a:endParaRPr lang="en-US" sz="2000" dirty="0"/>
          </a:p>
          <a:p>
            <a:endParaRPr lang="en-US" sz="2000" dirty="0"/>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website&#10;&#10;Description automatically generated">
            <a:extLst>
              <a:ext uri="{FF2B5EF4-FFF2-40B4-BE49-F238E27FC236}">
                <a16:creationId xmlns:a16="http://schemas.microsoft.com/office/drawing/2014/main" id="{ABBB203E-4202-4346-9A56-96443A440639}"/>
              </a:ext>
            </a:extLst>
          </p:cNvPr>
          <p:cNvPicPr>
            <a:picLocks noChangeAspect="1"/>
          </p:cNvPicPr>
          <p:nvPr/>
        </p:nvPicPr>
        <p:blipFill>
          <a:blip r:embed="rId3"/>
          <a:stretch>
            <a:fillRect/>
          </a:stretch>
        </p:blipFill>
        <p:spPr>
          <a:xfrm>
            <a:off x="5210827" y="1047887"/>
            <a:ext cx="6467027" cy="4801767"/>
          </a:xfrm>
          <a:prstGeom prst="rect">
            <a:avLst/>
          </a:prstGeom>
          <a:effectLst/>
        </p:spPr>
      </p:pic>
    </p:spTree>
    <p:extLst>
      <p:ext uri="{BB962C8B-B14F-4D97-AF65-F5344CB8AC3E}">
        <p14:creationId xmlns:p14="http://schemas.microsoft.com/office/powerpoint/2010/main" val="3618617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1305</TotalTime>
  <Words>2154</Words>
  <Application>Microsoft Office PowerPoint</Application>
  <PresentationFormat>Widescreen</PresentationFormat>
  <Paragraphs>142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Mental health in small business</vt:lpstr>
      <vt:lpstr>Contents</vt:lpstr>
      <vt:lpstr>What is mental health?</vt:lpstr>
      <vt:lpstr>Your mental health </vt:lpstr>
      <vt:lpstr>Business stressors for small business owners (2017)</vt:lpstr>
      <vt:lpstr>Business stressors for small business owners (2020)</vt:lpstr>
      <vt:lpstr>Percentage of small business owners reporting symptoms of depression/anxiety </vt:lpstr>
      <vt:lpstr>Digital hub</vt:lpstr>
      <vt:lpstr>Resources</vt:lpstr>
      <vt:lpstr>Social forum </vt:lpstr>
      <vt:lpstr>Business stress test</vt:lpstr>
      <vt:lpstr>Mental health check-up</vt:lpstr>
      <vt:lpstr>Wellbeing plan</vt:lpstr>
      <vt:lpstr>Summary</vt:lpstr>
    </vt:vector>
  </TitlesOfParts>
  <Company>HNELHD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Ahead for Business</dc:title>
  <dc:creator>Alyse Berrigan</dc:creator>
  <cp:lastModifiedBy>Alyse Berrigan</cp:lastModifiedBy>
  <cp:revision>43</cp:revision>
  <dcterms:created xsi:type="dcterms:W3CDTF">2021-06-21T23:17:35Z</dcterms:created>
  <dcterms:modified xsi:type="dcterms:W3CDTF">2021-08-16T06:51:44Z</dcterms:modified>
</cp:coreProperties>
</file>